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54"/>
  </p:notesMasterIdLst>
  <p:sldIdLst>
    <p:sldId id="256" r:id="rId2"/>
    <p:sldId id="258" r:id="rId3"/>
    <p:sldId id="307" r:id="rId4"/>
    <p:sldId id="281" r:id="rId5"/>
    <p:sldId id="273" r:id="rId6"/>
    <p:sldId id="302" r:id="rId7"/>
    <p:sldId id="319" r:id="rId8"/>
    <p:sldId id="278" r:id="rId9"/>
    <p:sldId id="275" r:id="rId10"/>
    <p:sldId id="276" r:id="rId11"/>
    <p:sldId id="259" r:id="rId12"/>
    <p:sldId id="322" r:id="rId13"/>
    <p:sldId id="298" r:id="rId14"/>
    <p:sldId id="308" r:id="rId15"/>
    <p:sldId id="326" r:id="rId16"/>
    <p:sldId id="320" r:id="rId17"/>
    <p:sldId id="325" r:id="rId18"/>
    <p:sldId id="324" r:id="rId19"/>
    <p:sldId id="305" r:id="rId20"/>
    <p:sldId id="283" r:id="rId21"/>
    <p:sldId id="284" r:id="rId22"/>
    <p:sldId id="262" r:id="rId23"/>
    <p:sldId id="296" r:id="rId24"/>
    <p:sldId id="285" r:id="rId25"/>
    <p:sldId id="303" r:id="rId26"/>
    <p:sldId id="286" r:id="rId27"/>
    <p:sldId id="327" r:id="rId28"/>
    <p:sldId id="297" r:id="rId29"/>
    <p:sldId id="270" r:id="rId30"/>
    <p:sldId id="272" r:id="rId31"/>
    <p:sldId id="287" r:id="rId32"/>
    <p:sldId id="295" r:id="rId33"/>
    <p:sldId id="310" r:id="rId34"/>
    <p:sldId id="288" r:id="rId35"/>
    <p:sldId id="289" r:id="rId36"/>
    <p:sldId id="290" r:id="rId37"/>
    <p:sldId id="271" r:id="rId38"/>
    <p:sldId id="291" r:id="rId39"/>
    <p:sldId id="292" r:id="rId40"/>
    <p:sldId id="280" r:id="rId41"/>
    <p:sldId id="293" r:id="rId42"/>
    <p:sldId id="300" r:id="rId43"/>
    <p:sldId id="260" r:id="rId44"/>
    <p:sldId id="268" r:id="rId45"/>
    <p:sldId id="313" r:id="rId46"/>
    <p:sldId id="316" r:id="rId47"/>
    <p:sldId id="314" r:id="rId48"/>
    <p:sldId id="317" r:id="rId49"/>
    <p:sldId id="318" r:id="rId50"/>
    <p:sldId id="311" r:id="rId51"/>
    <p:sldId id="294" r:id="rId52"/>
    <p:sldId id="306"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nnessey, Paula E." initials="HPE"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5050"/>
    <a:srgbClr val="990099"/>
    <a:srgbClr val="CC00FF"/>
    <a:srgbClr val="666633"/>
    <a:srgbClr val="0033CC"/>
    <a:srgbClr val="003300"/>
    <a:srgbClr val="FF0000"/>
    <a:srgbClr val="B88C00"/>
    <a:srgbClr val="C09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1747" autoAdjust="0"/>
  </p:normalViewPr>
  <p:slideViewPr>
    <p:cSldViewPr>
      <p:cViewPr varScale="1">
        <p:scale>
          <a:sx n="98" d="100"/>
          <a:sy n="98" d="100"/>
        </p:scale>
        <p:origin x="1504" y="192"/>
      </p:cViewPr>
      <p:guideLst>
        <p:guide orient="horz" pos="2160"/>
        <p:guide pos="2880"/>
      </p:guideLst>
    </p:cSldViewPr>
  </p:slideViewPr>
  <p:notesTextViewPr>
    <p:cViewPr>
      <p:scale>
        <a:sx n="1" d="1"/>
        <a:sy n="1" d="1"/>
      </p:scale>
      <p:origin x="0" y="0"/>
    </p:cViewPr>
  </p:notesTextViewPr>
  <p:notesViewPr>
    <p:cSldViewPr>
      <p:cViewPr varScale="1">
        <p:scale>
          <a:sx n="56" d="100"/>
          <a:sy n="56" d="100"/>
        </p:scale>
        <p:origin x="-2838"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notesMaster" Target="notesMasters/notesMaster1.xml"/><Relationship Id="rId55" Type="http://schemas.openxmlformats.org/officeDocument/2006/relationships/commentAuthors" Target="commentAuthors.xml"/><Relationship Id="rId56" Type="http://schemas.openxmlformats.org/officeDocument/2006/relationships/presProps" Target="presProps.xml"/><Relationship Id="rId57" Type="http://schemas.openxmlformats.org/officeDocument/2006/relationships/viewProps" Target="viewProps.xml"/><Relationship Id="rId58" Type="http://schemas.openxmlformats.org/officeDocument/2006/relationships/theme" Target="theme/theme1.xml"/><Relationship Id="rId59"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6EA097-D768-4DB9-AE24-E0D4639E70D8}" type="datetimeFigureOut">
              <a:rPr lang="en-CA" smtClean="0"/>
              <a:t>2018-05-03</a:t>
            </a:fld>
            <a:endParaRPr lang="en-CA"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DAC61C-32F8-4FD0-BF1F-100BBB6F9DCE}" type="slidenum">
              <a:rPr lang="en-CA" smtClean="0"/>
              <a:t>‹#›</a:t>
            </a:fld>
            <a:endParaRPr lang="en-CA" dirty="0"/>
          </a:p>
        </p:txBody>
      </p:sp>
    </p:spTree>
    <p:extLst>
      <p:ext uri="{BB962C8B-B14F-4D97-AF65-F5344CB8AC3E}">
        <p14:creationId xmlns:p14="http://schemas.microsoft.com/office/powerpoint/2010/main" val="708743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School schedule and staff list</a:t>
            </a:r>
            <a:endParaRPr lang="en-CA" dirty="0"/>
          </a:p>
        </p:txBody>
      </p:sp>
      <p:sp>
        <p:nvSpPr>
          <p:cNvPr id="4" name="Slide Number Placeholder 3"/>
          <p:cNvSpPr>
            <a:spLocks noGrp="1"/>
          </p:cNvSpPr>
          <p:nvPr>
            <p:ph type="sldNum" sz="quarter" idx="10"/>
          </p:nvPr>
        </p:nvSpPr>
        <p:spPr/>
        <p:txBody>
          <a:bodyPr/>
          <a:lstStyle/>
          <a:p>
            <a:fld id="{29DAC61C-32F8-4FD0-BF1F-100BBB6F9DCE}" type="slidenum">
              <a:rPr lang="en-CA" smtClean="0"/>
              <a:t>1</a:t>
            </a:fld>
            <a:endParaRPr lang="en-CA" dirty="0"/>
          </a:p>
        </p:txBody>
      </p:sp>
    </p:spTree>
    <p:extLst>
      <p:ext uri="{BB962C8B-B14F-4D97-AF65-F5344CB8AC3E}">
        <p14:creationId xmlns:p14="http://schemas.microsoft.com/office/powerpoint/2010/main" val="19787070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a:t>
            </a:r>
            <a:r>
              <a:rPr lang="en-US" baseline="0" dirty="0" smtClean="0"/>
              <a:t> examples of books about starting school – Ex: Jake Starts School and others in the </a:t>
            </a:r>
            <a:r>
              <a:rPr lang="en-US" baseline="0" dirty="0" err="1" smtClean="0"/>
              <a:t>kgdn</a:t>
            </a:r>
            <a:r>
              <a:rPr lang="en-US" baseline="0" dirty="0" smtClean="0"/>
              <a:t> classroom</a:t>
            </a:r>
            <a:endParaRPr lang="en-CA" dirty="0"/>
          </a:p>
        </p:txBody>
      </p:sp>
      <p:sp>
        <p:nvSpPr>
          <p:cNvPr id="4" name="Slide Number Placeholder 3"/>
          <p:cNvSpPr>
            <a:spLocks noGrp="1"/>
          </p:cNvSpPr>
          <p:nvPr>
            <p:ph type="sldNum" sz="quarter" idx="10"/>
          </p:nvPr>
        </p:nvSpPr>
        <p:spPr/>
        <p:txBody>
          <a:bodyPr/>
          <a:lstStyle/>
          <a:p>
            <a:fld id="{29DAC61C-32F8-4FD0-BF1F-100BBB6F9DCE}" type="slidenum">
              <a:rPr lang="en-CA" smtClean="0"/>
              <a:t>29</a:t>
            </a:fld>
            <a:endParaRPr lang="en-CA" dirty="0"/>
          </a:p>
        </p:txBody>
      </p:sp>
    </p:spTree>
    <p:extLst>
      <p:ext uri="{BB962C8B-B14F-4D97-AF65-F5344CB8AC3E}">
        <p14:creationId xmlns:p14="http://schemas.microsoft.com/office/powerpoint/2010/main" val="8584959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Give your child lots of opportunities to practice and develop motor skills and eye-hand coordination skills. </a:t>
            </a:r>
          </a:p>
          <a:p>
            <a:endParaRPr lang="en-CA" dirty="0"/>
          </a:p>
        </p:txBody>
      </p:sp>
      <p:sp>
        <p:nvSpPr>
          <p:cNvPr id="4" name="Slide Number Placeholder 3"/>
          <p:cNvSpPr>
            <a:spLocks noGrp="1"/>
          </p:cNvSpPr>
          <p:nvPr>
            <p:ph type="sldNum" sz="quarter" idx="10"/>
          </p:nvPr>
        </p:nvSpPr>
        <p:spPr/>
        <p:txBody>
          <a:bodyPr/>
          <a:lstStyle/>
          <a:p>
            <a:fld id="{29DAC61C-32F8-4FD0-BF1F-100BBB6F9DCE}" type="slidenum">
              <a:rPr lang="en-CA" smtClean="0"/>
              <a:t>44</a:t>
            </a:fld>
            <a:endParaRPr lang="en-CA" dirty="0"/>
          </a:p>
        </p:txBody>
      </p:sp>
    </p:spTree>
    <p:extLst>
      <p:ext uri="{BB962C8B-B14F-4D97-AF65-F5344CB8AC3E}">
        <p14:creationId xmlns:p14="http://schemas.microsoft.com/office/powerpoint/2010/main" val="26543439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DAC61C-32F8-4FD0-BF1F-100BBB6F9DCE}" type="slidenum">
              <a:rPr lang="en-CA" smtClean="0"/>
              <a:t>45</a:t>
            </a:fld>
            <a:endParaRPr lang="en-CA" dirty="0"/>
          </a:p>
        </p:txBody>
      </p:sp>
    </p:spTree>
    <p:extLst>
      <p:ext uri="{BB962C8B-B14F-4D97-AF65-F5344CB8AC3E}">
        <p14:creationId xmlns:p14="http://schemas.microsoft.com/office/powerpoint/2010/main" val="18036880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9DAC61C-32F8-4FD0-BF1F-100BBB6F9DCE}" type="slidenum">
              <a:rPr lang="en-CA" smtClean="0"/>
              <a:t>51</a:t>
            </a:fld>
            <a:endParaRPr lang="en-CA" dirty="0"/>
          </a:p>
        </p:txBody>
      </p:sp>
    </p:spTree>
    <p:extLst>
      <p:ext uri="{BB962C8B-B14F-4D97-AF65-F5344CB8AC3E}">
        <p14:creationId xmlns:p14="http://schemas.microsoft.com/office/powerpoint/2010/main" val="347308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9DAC61C-32F8-4FD0-BF1F-100BBB6F9DCE}" type="slidenum">
              <a:rPr lang="en-CA" smtClean="0"/>
              <a:t>2</a:t>
            </a:fld>
            <a:endParaRPr lang="en-CA" dirty="0"/>
          </a:p>
        </p:txBody>
      </p:sp>
    </p:spTree>
    <p:extLst>
      <p:ext uri="{BB962C8B-B14F-4D97-AF65-F5344CB8AC3E}">
        <p14:creationId xmlns:p14="http://schemas.microsoft.com/office/powerpoint/2010/main" val="4034298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many types of staff members:</a:t>
            </a:r>
            <a:r>
              <a:rPr lang="en-US" baseline="0" dirty="0" smtClean="0"/>
              <a:t> Phys. Ed teacher, Music Teacher, Special Education, Principal, Vice Principal, Guidance Counsellor, Substitute Teacher, School Secretary, Custodian etc.</a:t>
            </a:r>
            <a:endParaRPr lang="en-CA" dirty="0"/>
          </a:p>
        </p:txBody>
      </p:sp>
      <p:sp>
        <p:nvSpPr>
          <p:cNvPr id="4" name="Slide Number Placeholder 3"/>
          <p:cNvSpPr>
            <a:spLocks noGrp="1"/>
          </p:cNvSpPr>
          <p:nvPr>
            <p:ph type="sldNum" sz="quarter" idx="10"/>
          </p:nvPr>
        </p:nvSpPr>
        <p:spPr/>
        <p:txBody>
          <a:bodyPr/>
          <a:lstStyle/>
          <a:p>
            <a:fld id="{29DAC61C-32F8-4FD0-BF1F-100BBB6F9DCE}" type="slidenum">
              <a:rPr lang="en-CA" smtClean="0"/>
              <a:t>4</a:t>
            </a:fld>
            <a:endParaRPr lang="en-CA" dirty="0"/>
          </a:p>
        </p:txBody>
      </p:sp>
    </p:spTree>
    <p:extLst>
      <p:ext uri="{BB962C8B-B14F-4D97-AF65-F5344CB8AC3E}">
        <p14:creationId xmlns:p14="http://schemas.microsoft.com/office/powerpoint/2010/main" val="3799051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9DAC61C-32F8-4FD0-BF1F-100BBB6F9DCE}" type="slidenum">
              <a:rPr lang="en-CA" smtClean="0"/>
              <a:t>5</a:t>
            </a:fld>
            <a:endParaRPr lang="en-CA" dirty="0"/>
          </a:p>
        </p:txBody>
      </p:sp>
    </p:spTree>
    <p:extLst>
      <p:ext uri="{BB962C8B-B14F-4D97-AF65-F5344CB8AC3E}">
        <p14:creationId xmlns:p14="http://schemas.microsoft.com/office/powerpoint/2010/main" val="1850747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a:t>
            </a:r>
            <a:r>
              <a:rPr lang="en-US" baseline="0" dirty="0" smtClean="0"/>
              <a:t> details on bus rules here.</a:t>
            </a:r>
            <a:endParaRPr lang="en-CA" dirty="0"/>
          </a:p>
        </p:txBody>
      </p:sp>
      <p:sp>
        <p:nvSpPr>
          <p:cNvPr id="4" name="Slide Number Placeholder 3"/>
          <p:cNvSpPr>
            <a:spLocks noGrp="1"/>
          </p:cNvSpPr>
          <p:nvPr>
            <p:ph type="sldNum" sz="quarter" idx="10"/>
          </p:nvPr>
        </p:nvSpPr>
        <p:spPr/>
        <p:txBody>
          <a:bodyPr/>
          <a:lstStyle/>
          <a:p>
            <a:fld id="{29DAC61C-32F8-4FD0-BF1F-100BBB6F9DCE}" type="slidenum">
              <a:rPr lang="en-CA" smtClean="0"/>
              <a:t>6</a:t>
            </a:fld>
            <a:endParaRPr lang="en-CA" dirty="0"/>
          </a:p>
        </p:txBody>
      </p:sp>
    </p:spTree>
    <p:extLst>
      <p:ext uri="{BB962C8B-B14F-4D97-AF65-F5344CB8AC3E}">
        <p14:creationId xmlns:p14="http://schemas.microsoft.com/office/powerpoint/2010/main" val="2753804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itemized</a:t>
            </a:r>
            <a:r>
              <a:rPr lang="en-US" baseline="0" dirty="0" smtClean="0"/>
              <a:t> list of school supplies may be provided by your child’s teacher</a:t>
            </a:r>
            <a:endParaRPr lang="en-CA" dirty="0"/>
          </a:p>
        </p:txBody>
      </p:sp>
      <p:sp>
        <p:nvSpPr>
          <p:cNvPr id="4" name="Slide Number Placeholder 3"/>
          <p:cNvSpPr>
            <a:spLocks noGrp="1"/>
          </p:cNvSpPr>
          <p:nvPr>
            <p:ph type="sldNum" sz="quarter" idx="10"/>
          </p:nvPr>
        </p:nvSpPr>
        <p:spPr/>
        <p:txBody>
          <a:bodyPr/>
          <a:lstStyle/>
          <a:p>
            <a:fld id="{29DAC61C-32F8-4FD0-BF1F-100BBB6F9DCE}" type="slidenum">
              <a:rPr lang="en-CA" smtClean="0"/>
              <a:t>9</a:t>
            </a:fld>
            <a:endParaRPr lang="en-CA" dirty="0"/>
          </a:p>
        </p:txBody>
      </p:sp>
    </p:spTree>
    <p:extLst>
      <p:ext uri="{BB962C8B-B14F-4D97-AF65-F5344CB8AC3E}">
        <p14:creationId xmlns:p14="http://schemas.microsoft.com/office/powerpoint/2010/main" val="35251036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9DAC61C-32F8-4FD0-BF1F-100BBB6F9DCE}" type="slidenum">
              <a:rPr lang="en-CA" smtClean="0"/>
              <a:t>11</a:t>
            </a:fld>
            <a:endParaRPr lang="en-CA" dirty="0"/>
          </a:p>
        </p:txBody>
      </p:sp>
    </p:spTree>
    <p:extLst>
      <p:ext uri="{BB962C8B-B14F-4D97-AF65-F5344CB8AC3E}">
        <p14:creationId xmlns:p14="http://schemas.microsoft.com/office/powerpoint/2010/main" val="3732252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9DAC61C-32F8-4FD0-BF1F-100BBB6F9DCE}" type="slidenum">
              <a:rPr lang="en-CA" smtClean="0"/>
              <a:t>20</a:t>
            </a:fld>
            <a:endParaRPr lang="en-CA" dirty="0"/>
          </a:p>
        </p:txBody>
      </p:sp>
    </p:spTree>
    <p:extLst>
      <p:ext uri="{BB962C8B-B14F-4D97-AF65-F5344CB8AC3E}">
        <p14:creationId xmlns:p14="http://schemas.microsoft.com/office/powerpoint/2010/main" val="35543960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9DAC61C-32F8-4FD0-BF1F-100BBB6F9DCE}" type="slidenum">
              <a:rPr lang="en-CA" smtClean="0"/>
              <a:t>21</a:t>
            </a:fld>
            <a:endParaRPr lang="en-CA" dirty="0"/>
          </a:p>
        </p:txBody>
      </p:sp>
    </p:spTree>
    <p:extLst>
      <p:ext uri="{BB962C8B-B14F-4D97-AF65-F5344CB8AC3E}">
        <p14:creationId xmlns:p14="http://schemas.microsoft.com/office/powerpoint/2010/main" val="19616735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6938896-9E88-4C95-902A-3130FA1DD311}" type="datetime1">
              <a:rPr lang="en-CA" smtClean="0"/>
              <a:t>2018-05-03</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450E33E3-F476-444F-A998-0C3B614ED53C}" type="slidenum">
              <a:rPr lang="en-CA" smtClean="0"/>
              <a:t>‹#›</a:t>
            </a:fld>
            <a:endParaRPr lang="en-CA" dirty="0"/>
          </a:p>
        </p:txBody>
      </p:sp>
    </p:spTree>
    <p:extLst>
      <p:ext uri="{BB962C8B-B14F-4D97-AF65-F5344CB8AC3E}">
        <p14:creationId xmlns:p14="http://schemas.microsoft.com/office/powerpoint/2010/main" val="932777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863F27-63D3-4A94-A9D2-CC6E0214688E}" type="datetime1">
              <a:rPr lang="en-CA" smtClean="0"/>
              <a:t>2018-05-03</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450E33E3-F476-444F-A998-0C3B614ED53C}" type="slidenum">
              <a:rPr lang="en-CA" smtClean="0"/>
              <a:t>‹#›</a:t>
            </a:fld>
            <a:endParaRPr lang="en-CA" dirty="0"/>
          </a:p>
        </p:txBody>
      </p:sp>
    </p:spTree>
    <p:extLst>
      <p:ext uri="{BB962C8B-B14F-4D97-AF65-F5344CB8AC3E}">
        <p14:creationId xmlns:p14="http://schemas.microsoft.com/office/powerpoint/2010/main" val="1124122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51905D-2D51-487F-A5E4-B6D36DD3149D}" type="datetime1">
              <a:rPr lang="en-CA" smtClean="0"/>
              <a:t>2018-05-03</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450E33E3-F476-444F-A998-0C3B614ED53C}" type="slidenum">
              <a:rPr lang="en-CA" smtClean="0"/>
              <a:t>‹#›</a:t>
            </a:fld>
            <a:endParaRPr lang="en-CA" dirty="0"/>
          </a:p>
        </p:txBody>
      </p:sp>
    </p:spTree>
    <p:extLst>
      <p:ext uri="{BB962C8B-B14F-4D97-AF65-F5344CB8AC3E}">
        <p14:creationId xmlns:p14="http://schemas.microsoft.com/office/powerpoint/2010/main" val="2100945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AA04A4-57AF-4C31-8594-142893A75811}" type="datetime1">
              <a:rPr lang="en-CA" smtClean="0"/>
              <a:t>2018-05-03</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450E33E3-F476-444F-A998-0C3B614ED53C}" type="slidenum">
              <a:rPr lang="en-CA" smtClean="0"/>
              <a:t>‹#›</a:t>
            </a:fld>
            <a:endParaRPr lang="en-CA" dirty="0"/>
          </a:p>
        </p:txBody>
      </p:sp>
    </p:spTree>
    <p:extLst>
      <p:ext uri="{BB962C8B-B14F-4D97-AF65-F5344CB8AC3E}">
        <p14:creationId xmlns:p14="http://schemas.microsoft.com/office/powerpoint/2010/main" val="2532988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83D14F-E33A-4E12-BD5B-CA3AC6FEAE0F}" type="datetime1">
              <a:rPr lang="en-CA" smtClean="0"/>
              <a:t>2018-05-03</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450E33E3-F476-444F-A998-0C3B614ED53C}" type="slidenum">
              <a:rPr lang="en-CA" smtClean="0"/>
              <a:t>‹#›</a:t>
            </a:fld>
            <a:endParaRPr lang="en-CA" dirty="0"/>
          </a:p>
        </p:txBody>
      </p:sp>
    </p:spTree>
    <p:extLst>
      <p:ext uri="{BB962C8B-B14F-4D97-AF65-F5344CB8AC3E}">
        <p14:creationId xmlns:p14="http://schemas.microsoft.com/office/powerpoint/2010/main" val="3188111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861E1EF-1350-471A-9B86-7DEF07FF25D5}" type="datetime1">
              <a:rPr lang="en-CA" smtClean="0"/>
              <a:t>2018-05-03</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450E33E3-F476-444F-A998-0C3B614ED53C}" type="slidenum">
              <a:rPr lang="en-CA" smtClean="0"/>
              <a:t>‹#›</a:t>
            </a:fld>
            <a:endParaRPr lang="en-CA" dirty="0"/>
          </a:p>
        </p:txBody>
      </p:sp>
    </p:spTree>
    <p:extLst>
      <p:ext uri="{BB962C8B-B14F-4D97-AF65-F5344CB8AC3E}">
        <p14:creationId xmlns:p14="http://schemas.microsoft.com/office/powerpoint/2010/main" val="2989918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2FCA29-7E50-45A2-B960-48779DAF3DCE}" type="datetime1">
              <a:rPr lang="en-CA" smtClean="0"/>
              <a:t>2018-05-03</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450E33E3-F476-444F-A998-0C3B614ED53C}" type="slidenum">
              <a:rPr lang="en-CA" smtClean="0"/>
              <a:t>‹#›</a:t>
            </a:fld>
            <a:endParaRPr lang="en-CA" dirty="0"/>
          </a:p>
        </p:txBody>
      </p:sp>
    </p:spTree>
    <p:extLst>
      <p:ext uri="{BB962C8B-B14F-4D97-AF65-F5344CB8AC3E}">
        <p14:creationId xmlns:p14="http://schemas.microsoft.com/office/powerpoint/2010/main" val="3521799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A9AA747-549B-44A8-A87F-60A9B098E6CF}" type="datetime1">
              <a:rPr lang="en-CA" smtClean="0"/>
              <a:t>2018-05-03</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450E33E3-F476-444F-A998-0C3B614ED53C}" type="slidenum">
              <a:rPr lang="en-CA" smtClean="0"/>
              <a:t>‹#›</a:t>
            </a:fld>
            <a:endParaRPr lang="en-CA" dirty="0"/>
          </a:p>
        </p:txBody>
      </p:sp>
    </p:spTree>
    <p:extLst>
      <p:ext uri="{BB962C8B-B14F-4D97-AF65-F5344CB8AC3E}">
        <p14:creationId xmlns:p14="http://schemas.microsoft.com/office/powerpoint/2010/main" val="521419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EA880D-028B-496D-AFEE-0F11632E2EB2}" type="datetime1">
              <a:rPr lang="en-CA" smtClean="0"/>
              <a:t>2018-05-03</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450E33E3-F476-444F-A998-0C3B614ED53C}" type="slidenum">
              <a:rPr lang="en-CA" smtClean="0"/>
              <a:t>‹#›</a:t>
            </a:fld>
            <a:endParaRPr lang="en-CA" dirty="0"/>
          </a:p>
        </p:txBody>
      </p:sp>
    </p:spTree>
    <p:extLst>
      <p:ext uri="{BB962C8B-B14F-4D97-AF65-F5344CB8AC3E}">
        <p14:creationId xmlns:p14="http://schemas.microsoft.com/office/powerpoint/2010/main" val="2966345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4250D4-588A-43CE-86B8-7D44145293B4}" type="datetime1">
              <a:rPr lang="en-CA" smtClean="0"/>
              <a:t>2018-05-03</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450E33E3-F476-444F-A998-0C3B614ED53C}" type="slidenum">
              <a:rPr lang="en-CA" smtClean="0"/>
              <a:t>‹#›</a:t>
            </a:fld>
            <a:endParaRPr lang="en-CA" dirty="0"/>
          </a:p>
        </p:txBody>
      </p:sp>
    </p:spTree>
    <p:extLst>
      <p:ext uri="{BB962C8B-B14F-4D97-AF65-F5344CB8AC3E}">
        <p14:creationId xmlns:p14="http://schemas.microsoft.com/office/powerpoint/2010/main" val="2558159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8161B7-17F7-4B2D-99B8-0CA75C7059A6}" type="datetime1">
              <a:rPr lang="en-CA" smtClean="0"/>
              <a:t>2018-05-03</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450E33E3-F476-444F-A998-0C3B614ED53C}" type="slidenum">
              <a:rPr lang="en-CA" smtClean="0"/>
              <a:t>‹#›</a:t>
            </a:fld>
            <a:endParaRPr lang="en-CA" dirty="0"/>
          </a:p>
        </p:txBody>
      </p:sp>
    </p:spTree>
    <p:extLst>
      <p:ext uri="{BB962C8B-B14F-4D97-AF65-F5344CB8AC3E}">
        <p14:creationId xmlns:p14="http://schemas.microsoft.com/office/powerpoint/2010/main" val="138003680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F5D91C-9243-46B9-A84E-876F9F96579F}" type="datetime1">
              <a:rPr lang="en-CA" smtClean="0"/>
              <a:t>2018-05-03</a:t>
            </a:fld>
            <a:endParaRPr lang="en-C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0E33E3-F476-444F-A998-0C3B614ED53C}" type="slidenum">
              <a:rPr lang="en-CA" smtClean="0"/>
              <a:t>‹#›</a:t>
            </a:fld>
            <a:endParaRPr lang="en-CA" dirty="0"/>
          </a:p>
        </p:txBody>
      </p:sp>
    </p:spTree>
    <p:extLst>
      <p:ext uri="{BB962C8B-B14F-4D97-AF65-F5344CB8AC3E}">
        <p14:creationId xmlns:p14="http://schemas.microsoft.com/office/powerpoint/2010/main" val="250035830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 Id="rId3"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5.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33.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jpeg"/><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jpeg"/></Relationships>
</file>

<file path=ppt/slides/_rels/slide50.xml.rels><?xml version="1.0" encoding="UTF-8" standalone="yes"?>
<Relationships xmlns="http://schemas.openxmlformats.org/package/2006/relationships"><Relationship Id="rId3" Type="http://schemas.openxmlformats.org/officeDocument/2006/relationships/image" Target="../media/image37.jpeg"/><Relationship Id="rId4" Type="http://schemas.openxmlformats.org/officeDocument/2006/relationships/image" Target="../media/image38.jpeg"/><Relationship Id="rId5" Type="http://schemas.openxmlformats.org/officeDocument/2006/relationships/image" Target="../media/image39.jpeg"/><Relationship Id="rId1" Type="http://schemas.openxmlformats.org/officeDocument/2006/relationships/slideLayout" Target="../slideLayouts/slideLayout2.xml"/><Relationship Id="rId2" Type="http://schemas.openxmlformats.org/officeDocument/2006/relationships/image" Target="../media/image36.jpeg"/></Relationships>
</file>

<file path=ppt/slides/_rels/slide51.xml.rels><?xml version="1.0" encoding="UTF-8" standalone="yes"?>
<Relationships xmlns="http://schemas.openxmlformats.org/package/2006/relationships"><Relationship Id="rId3" Type="http://schemas.openxmlformats.org/officeDocument/2006/relationships/image" Target="../media/image40.jpeg"/><Relationship Id="rId4" Type="http://schemas.openxmlformats.org/officeDocument/2006/relationships/image" Target="../media/image41.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52.xml.rels><?xml version="1.0" encoding="UTF-8" standalone="yes"?>
<Relationships xmlns="http://schemas.openxmlformats.org/package/2006/relationships"><Relationship Id="rId3" Type="http://schemas.openxmlformats.org/officeDocument/2006/relationships/image" Target="../media/image43.wmf"/><Relationship Id="rId4" Type="http://schemas.openxmlformats.org/officeDocument/2006/relationships/image" Target="../media/image44.wmf"/><Relationship Id="rId5" Type="http://schemas.openxmlformats.org/officeDocument/2006/relationships/image" Target="../media/image45.wmf"/><Relationship Id="rId6" Type="http://schemas.openxmlformats.org/officeDocument/2006/relationships/image" Target="../media/image46.wmf"/><Relationship Id="rId7" Type="http://schemas.openxmlformats.org/officeDocument/2006/relationships/image" Target="../media/image47.wmf"/><Relationship Id="rId1" Type="http://schemas.openxmlformats.org/officeDocument/2006/relationships/slideLayout" Target="../slideLayouts/slideLayout2.xml"/><Relationship Id="rId2" Type="http://schemas.openxmlformats.org/officeDocument/2006/relationships/image" Target="../media/image42.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assembly.nl.ca/legislation/sr/statutes/h03.htm" TargetMode="Externa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828800"/>
            <a:ext cx="7772400" cy="1470025"/>
          </a:xfrm>
        </p:spPr>
        <p:txBody>
          <a:bodyPr/>
          <a:lstStyle/>
          <a:p>
            <a:r>
              <a:rPr lang="en-US" b="1" dirty="0" smtClean="0"/>
              <a:t>What to Expect in Kindergarten</a:t>
            </a:r>
            <a:endParaRPr lang="en-CA" b="1" dirty="0"/>
          </a:p>
        </p:txBody>
      </p:sp>
      <p:sp>
        <p:nvSpPr>
          <p:cNvPr id="3" name="Subtitle 2"/>
          <p:cNvSpPr>
            <a:spLocks noGrp="1"/>
          </p:cNvSpPr>
          <p:nvPr>
            <p:ph type="subTitle" idx="1"/>
          </p:nvPr>
        </p:nvSpPr>
        <p:spPr/>
        <p:txBody>
          <a:bodyPr/>
          <a:lstStyle/>
          <a:p>
            <a:r>
              <a:rPr lang="en-US" dirty="0" smtClean="0">
                <a:solidFill>
                  <a:schemeClr val="tx1"/>
                </a:solidFill>
              </a:rPr>
              <a:t>KinderStart Parent/Caregiver Presentation</a:t>
            </a:r>
            <a:endParaRPr lang="en-CA" dirty="0">
              <a:solidFill>
                <a:schemeClr val="tx1"/>
              </a:solidFill>
            </a:endParaRPr>
          </a:p>
        </p:txBody>
      </p:sp>
      <p:sp>
        <p:nvSpPr>
          <p:cNvPr id="4" name="Slide Number Placeholder 3"/>
          <p:cNvSpPr>
            <a:spLocks noGrp="1"/>
          </p:cNvSpPr>
          <p:nvPr>
            <p:ph type="sldNum" sz="quarter" idx="12"/>
          </p:nvPr>
        </p:nvSpPr>
        <p:spPr/>
        <p:txBody>
          <a:bodyPr/>
          <a:lstStyle/>
          <a:p>
            <a:fld id="{450E33E3-F476-444F-A998-0C3B614ED53C}" type="slidenum">
              <a:rPr lang="en-CA" smtClean="0"/>
              <a:t>1</a:t>
            </a:fld>
            <a:endParaRPr lang="en-CA" dirty="0"/>
          </a:p>
        </p:txBody>
      </p:sp>
    </p:spTree>
    <p:extLst>
      <p:ext uri="{BB962C8B-B14F-4D97-AF65-F5344CB8AC3E}">
        <p14:creationId xmlns:p14="http://schemas.microsoft.com/office/powerpoint/2010/main" val="33904989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143000"/>
          </a:xfrm>
        </p:spPr>
        <p:txBody>
          <a:bodyPr>
            <a:normAutofit/>
          </a:bodyPr>
          <a:lstStyle/>
          <a:p>
            <a:pPr algn="ctr"/>
            <a:r>
              <a:rPr lang="en-US" b="1" dirty="0" smtClean="0"/>
              <a:t>What </a:t>
            </a:r>
            <a:r>
              <a:rPr lang="en-US" b="1" u="sng" dirty="0" smtClean="0"/>
              <a:t>doesn’t </a:t>
            </a:r>
            <a:r>
              <a:rPr lang="en-US" b="1" dirty="0" smtClean="0"/>
              <a:t>my child need?</a:t>
            </a:r>
            <a:endParaRPr lang="en-CA" b="1" dirty="0"/>
          </a:p>
        </p:txBody>
      </p:sp>
      <p:sp>
        <p:nvSpPr>
          <p:cNvPr id="2" name="Content Placeholder 1"/>
          <p:cNvSpPr>
            <a:spLocks noGrp="1"/>
          </p:cNvSpPr>
          <p:nvPr>
            <p:ph idx="1"/>
          </p:nvPr>
        </p:nvSpPr>
        <p:spPr>
          <a:xfrm>
            <a:off x="457200" y="1828801"/>
            <a:ext cx="8229600" cy="2819400"/>
          </a:xfrm>
        </p:spPr>
        <p:txBody>
          <a:bodyPr/>
          <a:lstStyle/>
          <a:p>
            <a:r>
              <a:rPr lang="en-US" dirty="0" smtClean="0"/>
              <a:t>Expensive toys/valuables</a:t>
            </a:r>
          </a:p>
          <a:p>
            <a:endParaRPr lang="en-US" dirty="0"/>
          </a:p>
          <a:p>
            <a:r>
              <a:rPr lang="en-US" dirty="0" smtClean="0"/>
              <a:t>Money, unless specifically requested by the teacher for field trips, special events, recess purchases etc.</a:t>
            </a:r>
          </a:p>
          <a:p>
            <a:endParaRPr lang="en-US" dirty="0"/>
          </a:p>
          <a:p>
            <a:endParaRPr lang="en-CA" dirty="0"/>
          </a:p>
        </p:txBody>
      </p:sp>
      <p:pic>
        <p:nvPicPr>
          <p:cNvPr id="8194" name="Picture 2" descr="C:\Users\LisaBakerWorthman\AppData\Local\Microsoft\Windows\Temporary Internet Files\Content.IE5\HXV0RAW4\cellbannedsketch[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600" y="4419600"/>
            <a:ext cx="2221944" cy="2362200"/>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LisaBakerWorthman\AppData\Local\Microsoft\Windows\Temporary Internet Files\Content.IE5\KZUQ4IB1\dollar-sign-1398202736ljp[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3800" y="4730643"/>
            <a:ext cx="2090737" cy="2090737"/>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450E33E3-F476-444F-A998-0C3B614ED53C}" type="slidenum">
              <a:rPr lang="en-CA" smtClean="0"/>
              <a:t>10</a:t>
            </a:fld>
            <a:endParaRPr lang="en-CA" dirty="0"/>
          </a:p>
        </p:txBody>
      </p:sp>
    </p:spTree>
    <p:extLst>
      <p:ext uri="{BB962C8B-B14F-4D97-AF65-F5344CB8AC3E}">
        <p14:creationId xmlns:p14="http://schemas.microsoft.com/office/powerpoint/2010/main" val="3989566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 calcmode="lin" valueType="num">
                                      <p:cBhvr additive="base">
                                        <p:cTn id="11" dur="2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2500"/>
                            </p:stCondLst>
                            <p:childTnLst>
                              <p:par>
                                <p:cTn id="14" presetID="2" presetClass="entr" presetSubtype="4" fill="hold" grpId="0" nodeType="after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 calcmode="lin" valueType="num">
                                      <p:cBhvr additive="base">
                                        <p:cTn id="16" dur="20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7" dur="20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par>
                          <p:cTn id="18" fill="hold">
                            <p:stCondLst>
                              <p:cond delay="4500"/>
                            </p:stCondLst>
                            <p:childTnLst>
                              <p:par>
                                <p:cTn id="19" presetID="10" presetClass="entr" presetSubtype="0" fill="hold" nodeType="afterEffect">
                                  <p:stCondLst>
                                    <p:cond delay="0"/>
                                  </p:stCondLst>
                                  <p:childTnLst>
                                    <p:set>
                                      <p:cBhvr>
                                        <p:cTn id="20" dur="1" fill="hold">
                                          <p:stCondLst>
                                            <p:cond delay="0"/>
                                          </p:stCondLst>
                                        </p:cTn>
                                        <p:tgtEl>
                                          <p:spTgt spid="8195"/>
                                        </p:tgtEl>
                                        <p:attrNameLst>
                                          <p:attrName>style.visibility</p:attrName>
                                        </p:attrNameLst>
                                      </p:cBhvr>
                                      <p:to>
                                        <p:strVal val="visible"/>
                                      </p:to>
                                    </p:set>
                                    <p:animEffect transition="in" filter="fade">
                                      <p:cBhvr>
                                        <p:cTn id="21" dur="500"/>
                                        <p:tgtEl>
                                          <p:spTgt spid="8195"/>
                                        </p:tgtEl>
                                      </p:cBhvr>
                                    </p:animEffect>
                                  </p:childTnLst>
                                </p:cTn>
                              </p:par>
                            </p:childTnLst>
                          </p:cTn>
                        </p:par>
                        <p:par>
                          <p:cTn id="22" fill="hold">
                            <p:stCondLst>
                              <p:cond delay="5000"/>
                            </p:stCondLst>
                            <p:childTnLst>
                              <p:par>
                                <p:cTn id="23" presetID="10" presetClass="entr" presetSubtype="0" fill="hold" nodeType="afterEffect">
                                  <p:stCondLst>
                                    <p:cond delay="0"/>
                                  </p:stCondLst>
                                  <p:childTnLst>
                                    <p:set>
                                      <p:cBhvr>
                                        <p:cTn id="24" dur="1" fill="hold">
                                          <p:stCondLst>
                                            <p:cond delay="0"/>
                                          </p:stCondLst>
                                        </p:cTn>
                                        <p:tgtEl>
                                          <p:spTgt spid="8194"/>
                                        </p:tgtEl>
                                        <p:attrNameLst>
                                          <p:attrName>style.visibility</p:attrName>
                                        </p:attrNameLst>
                                      </p:cBhvr>
                                      <p:to>
                                        <p:strVal val="visible"/>
                                      </p:to>
                                    </p:set>
                                    <p:animEffect transition="in" filter="fade">
                                      <p:cBhvr>
                                        <p:cTn id="25"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762000"/>
          </a:xfrm>
        </p:spPr>
        <p:txBody>
          <a:bodyPr>
            <a:noAutofit/>
          </a:bodyPr>
          <a:lstStyle/>
          <a:p>
            <a:r>
              <a:rPr lang="en-US" b="1" dirty="0" smtClean="0">
                <a:solidFill>
                  <a:schemeClr val="accent1">
                    <a:lumMod val="50000"/>
                  </a:schemeClr>
                </a:solidFill>
              </a:rPr>
              <a:t>How can I help my child be ‘ready’?</a:t>
            </a:r>
            <a:endParaRPr lang="en-CA" b="1" dirty="0">
              <a:solidFill>
                <a:schemeClr val="accent1">
                  <a:lumMod val="50000"/>
                </a:schemeClr>
              </a:solidFill>
            </a:endParaRPr>
          </a:p>
        </p:txBody>
      </p:sp>
      <p:sp>
        <p:nvSpPr>
          <p:cNvPr id="3" name="Content Placeholder 2"/>
          <p:cNvSpPr>
            <a:spLocks noGrp="1"/>
          </p:cNvSpPr>
          <p:nvPr>
            <p:ph idx="1"/>
          </p:nvPr>
        </p:nvSpPr>
        <p:spPr>
          <a:xfrm>
            <a:off x="304800" y="1447800"/>
            <a:ext cx="8686800" cy="4038600"/>
          </a:xfrm>
        </p:spPr>
        <p:txBody>
          <a:bodyPr>
            <a:normAutofit/>
          </a:bodyPr>
          <a:lstStyle/>
          <a:p>
            <a:pPr marL="109728" indent="0">
              <a:buNone/>
            </a:pPr>
            <a:r>
              <a:rPr lang="en-US" sz="4000" dirty="0" smtClean="0">
                <a:solidFill>
                  <a:schemeClr val="tx1">
                    <a:lumMod val="85000"/>
                    <a:lumOff val="15000"/>
                  </a:schemeClr>
                </a:solidFill>
              </a:rPr>
              <a:t>Children are born ready to learn, in fact learning happens even before they are born!</a:t>
            </a:r>
          </a:p>
          <a:p>
            <a:endParaRPr lang="en-US" sz="4000" dirty="0">
              <a:solidFill>
                <a:schemeClr val="accent1">
                  <a:lumMod val="50000"/>
                </a:schemeClr>
              </a:solidFill>
            </a:endParaRPr>
          </a:p>
        </p:txBody>
      </p:sp>
      <p:pic>
        <p:nvPicPr>
          <p:cNvPr id="9218" name="Picture 2" descr="C:\Users\LisaBakerWorthman\AppData\Local\Microsoft\Windows\Temporary Internet Files\Content.IE5\KN8QQS2A\baby-in-womb[1].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895078"/>
            <a:ext cx="2743200" cy="2796363"/>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450E33E3-F476-444F-A998-0C3B614ED53C}" type="slidenum">
              <a:rPr lang="en-CA" smtClean="0"/>
              <a:t>11</a:t>
            </a:fld>
            <a:endParaRPr lang="en-CA" dirty="0"/>
          </a:p>
        </p:txBody>
      </p:sp>
    </p:spTree>
    <p:extLst>
      <p:ext uri="{BB962C8B-B14F-4D97-AF65-F5344CB8AC3E}">
        <p14:creationId xmlns:p14="http://schemas.microsoft.com/office/powerpoint/2010/main" val="334509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2500"/>
                            </p:stCondLst>
                            <p:childTnLst>
                              <p:par>
                                <p:cTn id="14" presetID="10" presetClass="entr" presetSubtype="0" fill="hold" nodeType="afterEffect">
                                  <p:stCondLst>
                                    <p:cond delay="0"/>
                                  </p:stCondLst>
                                  <p:childTnLst>
                                    <p:set>
                                      <p:cBhvr>
                                        <p:cTn id="15" dur="1" fill="hold">
                                          <p:stCondLst>
                                            <p:cond delay="0"/>
                                          </p:stCondLst>
                                        </p:cTn>
                                        <p:tgtEl>
                                          <p:spTgt spid="9218"/>
                                        </p:tgtEl>
                                        <p:attrNameLst>
                                          <p:attrName>style.visibility</p:attrName>
                                        </p:attrNameLst>
                                      </p:cBhvr>
                                      <p:to>
                                        <p:strVal val="visible"/>
                                      </p:to>
                                    </p:set>
                                    <p:animEffect transition="in" filter="fade">
                                      <p:cBhvr>
                                        <p:cTn id="16"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4711891"/>
          </a:xfrm>
        </p:spPr>
        <p:txBody>
          <a:bodyPr>
            <a:normAutofit/>
          </a:bodyPr>
          <a:lstStyle/>
          <a:p>
            <a:pPr marL="109728" indent="0">
              <a:buNone/>
            </a:pPr>
            <a:r>
              <a:rPr lang="en-US" b="1" dirty="0"/>
              <a:t>The only expectation for children starting school is that they are 5 years old by Dec. 31!</a:t>
            </a: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3124200"/>
            <a:ext cx="2543176"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450E33E3-F476-444F-A998-0C3B614ED53C}" type="slidenum">
              <a:rPr lang="en-CA" smtClean="0"/>
              <a:t>12</a:t>
            </a:fld>
            <a:endParaRPr lang="en-CA" dirty="0"/>
          </a:p>
        </p:txBody>
      </p:sp>
    </p:spTree>
    <p:extLst>
      <p:ext uri="{BB962C8B-B14F-4D97-AF65-F5344CB8AC3E}">
        <p14:creationId xmlns:p14="http://schemas.microsoft.com/office/powerpoint/2010/main" val="1888176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76200"/>
            <a:ext cx="8458200" cy="1143000"/>
          </a:xfrm>
        </p:spPr>
        <p:txBody>
          <a:bodyPr>
            <a:normAutofit/>
          </a:bodyPr>
          <a:lstStyle/>
          <a:p>
            <a:r>
              <a:rPr lang="en-US" b="1" dirty="0" smtClean="0"/>
              <a:t>But what about their A,B,C’s…?</a:t>
            </a:r>
            <a:endParaRPr lang="en-CA" b="1" dirty="0"/>
          </a:p>
        </p:txBody>
      </p:sp>
      <p:sp>
        <p:nvSpPr>
          <p:cNvPr id="2" name="Content Placeholder 1"/>
          <p:cNvSpPr>
            <a:spLocks noGrp="1"/>
          </p:cNvSpPr>
          <p:nvPr>
            <p:ph idx="1"/>
          </p:nvPr>
        </p:nvSpPr>
        <p:spPr>
          <a:xfrm>
            <a:off x="228600" y="1600200"/>
            <a:ext cx="8915400" cy="4572000"/>
          </a:xfrm>
        </p:spPr>
        <p:txBody>
          <a:bodyPr>
            <a:normAutofit lnSpcReduction="10000"/>
          </a:bodyPr>
          <a:lstStyle/>
          <a:p>
            <a:pPr marL="0" marR="0" indent="0">
              <a:spcBef>
                <a:spcPts val="0"/>
              </a:spcBef>
              <a:spcAft>
                <a:spcPts val="1800"/>
              </a:spcAft>
              <a:buNone/>
            </a:pPr>
            <a:r>
              <a:rPr lang="en-US" dirty="0"/>
              <a:t>At this age children will be at many different stages in their reading and writing development</a:t>
            </a:r>
            <a:r>
              <a:rPr lang="en-US" dirty="0" smtClean="0"/>
              <a:t>.</a:t>
            </a:r>
          </a:p>
          <a:p>
            <a:pPr marL="0" marR="0">
              <a:lnSpc>
                <a:spcPct val="115000"/>
              </a:lnSpc>
              <a:spcBef>
                <a:spcPts val="0"/>
              </a:spcBef>
              <a:spcAft>
                <a:spcPts val="1000"/>
              </a:spcAft>
            </a:pPr>
            <a:r>
              <a:rPr lang="en-US" dirty="0" smtClean="0"/>
              <a:t>Children </a:t>
            </a:r>
            <a:r>
              <a:rPr lang="en-US" dirty="0"/>
              <a:t>starting school are not expected to be able to read and </a:t>
            </a:r>
            <a:r>
              <a:rPr lang="en-US" dirty="0" smtClean="0"/>
              <a:t>write. However</a:t>
            </a:r>
            <a:r>
              <a:rPr lang="en-US" dirty="0"/>
              <a:t>, it is important to engage children in rich valuable literacy experiences such </a:t>
            </a:r>
            <a:r>
              <a:rPr lang="en-US" dirty="0" smtClean="0"/>
              <a:t>as </a:t>
            </a:r>
            <a:r>
              <a:rPr lang="en-US" dirty="0"/>
              <a:t>telling stories to one </a:t>
            </a:r>
            <a:r>
              <a:rPr lang="en-US" dirty="0" smtClean="0"/>
              <a:t>another, singing </a:t>
            </a:r>
            <a:r>
              <a:rPr lang="en-US" dirty="0"/>
              <a:t>songs, chanting rhymes, </a:t>
            </a:r>
            <a:r>
              <a:rPr lang="en-US" dirty="0" smtClean="0"/>
              <a:t>and </a:t>
            </a:r>
            <a:r>
              <a:rPr lang="en-US" dirty="0"/>
              <a:t>predicting </a:t>
            </a:r>
            <a:r>
              <a:rPr lang="en-US" dirty="0" smtClean="0"/>
              <a:t>the </a:t>
            </a:r>
            <a:r>
              <a:rPr lang="en-US" dirty="0"/>
              <a:t>messages portrayed through </a:t>
            </a:r>
            <a:r>
              <a:rPr lang="en-US" dirty="0" smtClean="0"/>
              <a:t>the pictures </a:t>
            </a:r>
            <a:r>
              <a:rPr lang="en-US" dirty="0"/>
              <a:t>in </a:t>
            </a:r>
            <a:r>
              <a:rPr lang="en-US" dirty="0" smtClean="0"/>
              <a:t>books</a:t>
            </a:r>
            <a:r>
              <a:rPr lang="en-US" dirty="0"/>
              <a:t>.</a:t>
            </a:r>
          </a:p>
          <a:p>
            <a:pPr marL="109728" indent="0">
              <a:buNone/>
            </a:pPr>
            <a:endParaRPr lang="en-CA" dirty="0"/>
          </a:p>
          <a:p>
            <a:endParaRPr lang="en-CA" dirty="0"/>
          </a:p>
        </p:txBody>
      </p:sp>
      <p:sp>
        <p:nvSpPr>
          <p:cNvPr id="4" name="Slide Number Placeholder 3"/>
          <p:cNvSpPr>
            <a:spLocks noGrp="1"/>
          </p:cNvSpPr>
          <p:nvPr>
            <p:ph type="sldNum" sz="quarter" idx="12"/>
          </p:nvPr>
        </p:nvSpPr>
        <p:spPr/>
        <p:txBody>
          <a:bodyPr/>
          <a:lstStyle/>
          <a:p>
            <a:fld id="{450E33E3-F476-444F-A998-0C3B614ED53C}" type="slidenum">
              <a:rPr lang="en-CA" smtClean="0"/>
              <a:t>13</a:t>
            </a:fld>
            <a:endParaRPr lang="en-CA" dirty="0"/>
          </a:p>
        </p:txBody>
      </p:sp>
    </p:spTree>
    <p:extLst>
      <p:ext uri="{BB962C8B-B14F-4D97-AF65-F5344CB8AC3E}">
        <p14:creationId xmlns:p14="http://schemas.microsoft.com/office/powerpoint/2010/main" val="1833703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 calcmode="lin" valueType="num">
                                      <p:cBhvr additive="base">
                                        <p:cTn id="11" dur="2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2500"/>
                            </p:stCondLst>
                            <p:childTnLst>
                              <p:par>
                                <p:cTn id="14" presetID="2" presetClass="entr" presetSubtype="4" fill="hold" grpId="0" nodeType="after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 calcmode="lin" valueType="num">
                                      <p:cBhvr additive="base">
                                        <p:cTn id="16" dur="20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7" dur="20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762000"/>
          </a:xfrm>
        </p:spPr>
        <p:txBody>
          <a:bodyPr/>
          <a:lstStyle/>
          <a:p>
            <a:r>
              <a:rPr lang="en-US" b="1" dirty="0" smtClean="0"/>
              <a:t>Letter Knowledge</a:t>
            </a:r>
            <a:endParaRPr lang="en-CA" b="1" dirty="0"/>
          </a:p>
        </p:txBody>
      </p:sp>
      <p:sp>
        <p:nvSpPr>
          <p:cNvPr id="2" name="Content Placeholder 1"/>
          <p:cNvSpPr>
            <a:spLocks noGrp="1"/>
          </p:cNvSpPr>
          <p:nvPr>
            <p:ph idx="1"/>
          </p:nvPr>
        </p:nvSpPr>
        <p:spPr>
          <a:xfrm>
            <a:off x="457200" y="1066800"/>
            <a:ext cx="8686800" cy="5486400"/>
          </a:xfrm>
        </p:spPr>
        <p:txBody>
          <a:bodyPr>
            <a:noAutofit/>
          </a:bodyPr>
          <a:lstStyle/>
          <a:p>
            <a:pPr marL="0" marR="0" indent="0">
              <a:spcBef>
                <a:spcPts val="0"/>
              </a:spcBef>
              <a:spcAft>
                <a:spcPts val="1200"/>
              </a:spcAft>
              <a:buNone/>
            </a:pPr>
            <a:r>
              <a:rPr lang="en-US" dirty="0"/>
              <a:t>At the </a:t>
            </a:r>
            <a:r>
              <a:rPr lang="en-US" b="1" dirty="0"/>
              <a:t>END</a:t>
            </a:r>
            <a:r>
              <a:rPr lang="en-US" dirty="0"/>
              <a:t> of Kindergarten, students are expected to demonstrate letter knowledge. Letter knowledge involves four components:</a:t>
            </a:r>
          </a:p>
          <a:p>
            <a:pPr marL="457200" indent="-457200">
              <a:spcBef>
                <a:spcPts val="0"/>
              </a:spcBef>
              <a:spcAft>
                <a:spcPts val="1200"/>
              </a:spcAft>
            </a:pPr>
            <a:r>
              <a:rPr lang="en-US" b="1" dirty="0"/>
              <a:t>Discriminating letter shapes </a:t>
            </a:r>
            <a:r>
              <a:rPr lang="en-US" dirty="0"/>
              <a:t>such </a:t>
            </a:r>
            <a:r>
              <a:rPr lang="en-US" dirty="0" smtClean="0"/>
              <a:t>as, </a:t>
            </a:r>
            <a:r>
              <a:rPr lang="en-US" dirty="0"/>
              <a:t>knowing how to pick the </a:t>
            </a:r>
            <a:r>
              <a:rPr lang="en-US" dirty="0" smtClean="0"/>
              <a:t>letter ‘</a:t>
            </a:r>
            <a:r>
              <a:rPr lang="en-US" dirty="0"/>
              <a:t>B’ from other letters that are presented at the same time. </a:t>
            </a:r>
          </a:p>
          <a:p>
            <a:pPr marL="457200" indent="-457200">
              <a:spcBef>
                <a:spcPts val="0"/>
              </a:spcBef>
              <a:spcAft>
                <a:spcPts val="1200"/>
              </a:spcAft>
            </a:pPr>
            <a:r>
              <a:rPr lang="en-US" b="1" dirty="0"/>
              <a:t>Naming letters </a:t>
            </a:r>
            <a:r>
              <a:rPr lang="en-US" dirty="0"/>
              <a:t>when they are presented with a letter and asked to identify it. </a:t>
            </a:r>
            <a:endParaRPr lang="en-US" dirty="0" smtClean="0"/>
          </a:p>
          <a:p>
            <a:pPr marL="457200" indent="-457200">
              <a:spcBef>
                <a:spcPts val="0"/>
              </a:spcBef>
              <a:spcAft>
                <a:spcPts val="1200"/>
              </a:spcAft>
            </a:pPr>
            <a:endParaRPr lang="en-US" dirty="0"/>
          </a:p>
        </p:txBody>
      </p:sp>
      <p:sp>
        <p:nvSpPr>
          <p:cNvPr id="4" name="Slide Number Placeholder 3"/>
          <p:cNvSpPr>
            <a:spLocks noGrp="1"/>
          </p:cNvSpPr>
          <p:nvPr>
            <p:ph type="sldNum" sz="quarter" idx="12"/>
          </p:nvPr>
        </p:nvSpPr>
        <p:spPr/>
        <p:txBody>
          <a:bodyPr/>
          <a:lstStyle/>
          <a:p>
            <a:fld id="{450E33E3-F476-444F-A998-0C3B614ED53C}" type="slidenum">
              <a:rPr lang="en-CA" smtClean="0"/>
              <a:t>14</a:t>
            </a:fld>
            <a:endParaRPr lang="en-CA" dirty="0"/>
          </a:p>
        </p:txBody>
      </p:sp>
    </p:spTree>
    <p:extLst>
      <p:ext uri="{BB962C8B-B14F-4D97-AF65-F5344CB8AC3E}">
        <p14:creationId xmlns:p14="http://schemas.microsoft.com/office/powerpoint/2010/main" val="3214637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 calcmode="lin" valueType="num">
                                      <p:cBhvr additive="base">
                                        <p:cTn id="11" dur="2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2500"/>
                            </p:stCondLst>
                            <p:childTnLst>
                              <p:par>
                                <p:cTn id="14" presetID="2" presetClass="entr" presetSubtype="4" fill="hold" grpId="0" nodeType="after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 calcmode="lin" valueType="num">
                                      <p:cBhvr additive="base">
                                        <p:cTn id="16" dur="20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7" dur="20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par>
                          <p:cTn id="18" fill="hold">
                            <p:stCondLst>
                              <p:cond delay="4500"/>
                            </p:stCondLst>
                            <p:childTnLst>
                              <p:par>
                                <p:cTn id="19" presetID="2" presetClass="entr" presetSubtype="4" fill="hold" grpId="0" nodeType="after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additive="base">
                                        <p:cTn id="21" dur="20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2" dur="20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3886200"/>
          </a:xfrm>
        </p:spPr>
        <p:txBody>
          <a:bodyPr/>
          <a:lstStyle/>
          <a:p>
            <a:pPr marL="457200" indent="-457200">
              <a:spcBef>
                <a:spcPts val="0"/>
              </a:spcBef>
              <a:spcAft>
                <a:spcPts val="1200"/>
              </a:spcAft>
            </a:pPr>
            <a:r>
              <a:rPr lang="en-US" b="1" dirty="0" smtClean="0"/>
              <a:t>Associating letters with their sounds </a:t>
            </a:r>
            <a:r>
              <a:rPr lang="en-US" dirty="0" smtClean="0"/>
              <a:t>such as, knowing the sound that ‘d’ makes when it is used in a word like ‘dog’.</a:t>
            </a:r>
          </a:p>
          <a:p>
            <a:pPr marL="457200" indent="-457200">
              <a:spcBef>
                <a:spcPts val="0"/>
              </a:spcBef>
              <a:spcAft>
                <a:spcPts val="1200"/>
              </a:spcAft>
            </a:pPr>
            <a:r>
              <a:rPr lang="en-US" b="1" dirty="0" smtClean="0"/>
              <a:t>Forming letters for writing</a:t>
            </a:r>
            <a:r>
              <a:rPr lang="en-US" dirty="0" smtClean="0"/>
              <a:t>- begin learning to print letter formations by using  the letters in their name and other names that are most meaningful such as mom, dad, nan, and pop. </a:t>
            </a:r>
          </a:p>
          <a:p>
            <a:pPr>
              <a:spcAft>
                <a:spcPts val="1200"/>
              </a:spcAft>
            </a:pPr>
            <a:endParaRPr lang="en-US" dirty="0"/>
          </a:p>
        </p:txBody>
      </p:sp>
      <p:sp>
        <p:nvSpPr>
          <p:cNvPr id="4" name="Slide Number Placeholder 3"/>
          <p:cNvSpPr>
            <a:spLocks noGrp="1"/>
          </p:cNvSpPr>
          <p:nvPr>
            <p:ph type="sldNum" sz="quarter" idx="12"/>
          </p:nvPr>
        </p:nvSpPr>
        <p:spPr/>
        <p:txBody>
          <a:bodyPr/>
          <a:lstStyle/>
          <a:p>
            <a:fld id="{450E33E3-F476-444F-A998-0C3B614ED53C}" type="slidenum">
              <a:rPr lang="en-CA" smtClean="0"/>
              <a:t>15</a:t>
            </a:fld>
            <a:endParaRPr lang="en-CA" dirty="0"/>
          </a:p>
        </p:txBody>
      </p:sp>
    </p:spTree>
    <p:extLst>
      <p:ext uri="{BB962C8B-B14F-4D97-AF65-F5344CB8AC3E}">
        <p14:creationId xmlns:p14="http://schemas.microsoft.com/office/powerpoint/2010/main" val="3229544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762000"/>
          </a:xfrm>
        </p:spPr>
        <p:txBody>
          <a:bodyPr>
            <a:normAutofit/>
          </a:bodyPr>
          <a:lstStyle/>
          <a:p>
            <a:r>
              <a:rPr lang="en-US" b="1" dirty="0" smtClean="0"/>
              <a:t>And what about their 1,2,3’s…? </a:t>
            </a:r>
            <a:endParaRPr lang="en-US" b="1" dirty="0"/>
          </a:p>
        </p:txBody>
      </p:sp>
      <p:sp>
        <p:nvSpPr>
          <p:cNvPr id="2" name="Content Placeholder 1"/>
          <p:cNvSpPr>
            <a:spLocks noGrp="1"/>
          </p:cNvSpPr>
          <p:nvPr>
            <p:ph idx="1"/>
          </p:nvPr>
        </p:nvSpPr>
        <p:spPr>
          <a:xfrm>
            <a:off x="457200" y="1295400"/>
            <a:ext cx="8686800" cy="4800600"/>
          </a:xfrm>
        </p:spPr>
        <p:txBody>
          <a:bodyPr>
            <a:noAutofit/>
          </a:bodyPr>
          <a:lstStyle/>
          <a:p>
            <a:pPr marL="0" indent="0">
              <a:lnSpc>
                <a:spcPct val="115000"/>
              </a:lnSpc>
              <a:spcBef>
                <a:spcPts val="0"/>
              </a:spcBef>
              <a:spcAft>
                <a:spcPts val="1000"/>
              </a:spcAft>
              <a:buNone/>
            </a:pPr>
            <a:r>
              <a:rPr lang="en-US" dirty="0"/>
              <a:t>In Kindergarten, students will explore and </a:t>
            </a:r>
            <a:r>
              <a:rPr lang="en-US" dirty="0" smtClean="0"/>
              <a:t>develop </a:t>
            </a:r>
            <a:r>
              <a:rPr lang="en-US" dirty="0"/>
              <a:t>their understanding </a:t>
            </a:r>
            <a:r>
              <a:rPr lang="en-US" dirty="0" smtClean="0"/>
              <a:t>of: </a:t>
            </a:r>
            <a:br>
              <a:rPr lang="en-US" dirty="0" smtClean="0"/>
            </a:br>
            <a:r>
              <a:rPr lang="en-US" dirty="0" smtClean="0"/>
              <a:t> </a:t>
            </a:r>
          </a:p>
          <a:p>
            <a:pPr marL="713232" lvl="1" indent="-457200">
              <a:lnSpc>
                <a:spcPct val="115000"/>
              </a:lnSpc>
              <a:spcBef>
                <a:spcPts val="0"/>
              </a:spcBef>
              <a:spcAft>
                <a:spcPts val="1000"/>
              </a:spcAft>
              <a:buFont typeface="Arial" panose="020B0604020202020204" pitchFamily="34" charset="0"/>
              <a:buChar char="•"/>
            </a:pPr>
            <a:r>
              <a:rPr lang="en-US" sz="3200" dirty="0"/>
              <a:t>N</a:t>
            </a:r>
            <a:r>
              <a:rPr lang="en-US" sz="3200" dirty="0" smtClean="0"/>
              <a:t>umbers;</a:t>
            </a:r>
          </a:p>
          <a:p>
            <a:pPr marL="713232" lvl="1" indent="-457200">
              <a:lnSpc>
                <a:spcPct val="115000"/>
              </a:lnSpc>
              <a:spcBef>
                <a:spcPts val="0"/>
              </a:spcBef>
              <a:spcAft>
                <a:spcPts val="1000"/>
              </a:spcAft>
              <a:buFont typeface="Arial" panose="020B0604020202020204" pitchFamily="34" charset="0"/>
              <a:buChar char="•"/>
            </a:pPr>
            <a:r>
              <a:rPr lang="en-US" sz="3200" dirty="0"/>
              <a:t>N</a:t>
            </a:r>
            <a:r>
              <a:rPr lang="en-US" sz="3200" dirty="0" smtClean="0"/>
              <a:t>umber </a:t>
            </a:r>
            <a:r>
              <a:rPr lang="en-US" sz="3200" dirty="0"/>
              <a:t>combinations to </a:t>
            </a:r>
            <a:r>
              <a:rPr lang="en-US" sz="3200" dirty="0" smtClean="0"/>
              <a:t>10; </a:t>
            </a:r>
          </a:p>
          <a:p>
            <a:pPr marL="713232" lvl="1" indent="-457200">
              <a:lnSpc>
                <a:spcPct val="115000"/>
              </a:lnSpc>
              <a:spcBef>
                <a:spcPts val="0"/>
              </a:spcBef>
              <a:spcAft>
                <a:spcPts val="1000"/>
              </a:spcAft>
              <a:buFont typeface="Arial" panose="020B0604020202020204" pitchFamily="34" charset="0"/>
              <a:buChar char="•"/>
            </a:pPr>
            <a:r>
              <a:rPr lang="en-US" sz="3200" dirty="0" smtClean="0"/>
              <a:t>Patterns; and </a:t>
            </a:r>
          </a:p>
          <a:p>
            <a:pPr marL="713232" lvl="1" indent="-457200">
              <a:lnSpc>
                <a:spcPct val="115000"/>
              </a:lnSpc>
              <a:spcBef>
                <a:spcPts val="0"/>
              </a:spcBef>
              <a:spcAft>
                <a:spcPts val="1000"/>
              </a:spcAft>
              <a:buFont typeface="Arial" panose="020B0604020202020204" pitchFamily="34" charset="0"/>
              <a:buChar char="•"/>
            </a:pPr>
            <a:r>
              <a:rPr lang="en-US" sz="3200" dirty="0" smtClean="0"/>
              <a:t>Geometry and Measurement</a:t>
            </a:r>
            <a:r>
              <a:rPr lang="en-US" sz="3200" dirty="0"/>
              <a:t>. </a:t>
            </a:r>
            <a:r>
              <a:rPr lang="en-US" sz="3200" dirty="0" smtClean="0"/>
              <a:t/>
            </a:r>
            <a:br>
              <a:rPr lang="en-US" sz="3200" dirty="0" smtClean="0"/>
            </a:br>
            <a:endParaRPr lang="en-US" sz="3200" dirty="0"/>
          </a:p>
          <a:p>
            <a:endParaRPr lang="en-US" dirty="0"/>
          </a:p>
        </p:txBody>
      </p:sp>
      <p:sp>
        <p:nvSpPr>
          <p:cNvPr id="4" name="Slide Number Placeholder 3"/>
          <p:cNvSpPr>
            <a:spLocks noGrp="1"/>
          </p:cNvSpPr>
          <p:nvPr>
            <p:ph type="sldNum" sz="quarter" idx="12"/>
          </p:nvPr>
        </p:nvSpPr>
        <p:spPr/>
        <p:txBody>
          <a:bodyPr/>
          <a:lstStyle/>
          <a:p>
            <a:fld id="{450E33E3-F476-444F-A998-0C3B614ED53C}" type="slidenum">
              <a:rPr lang="en-CA" smtClean="0"/>
              <a:t>16</a:t>
            </a:fld>
            <a:endParaRPr lang="en-CA" dirty="0"/>
          </a:p>
        </p:txBody>
      </p:sp>
    </p:spTree>
    <p:extLst>
      <p:ext uri="{BB962C8B-B14F-4D97-AF65-F5344CB8AC3E}">
        <p14:creationId xmlns:p14="http://schemas.microsoft.com/office/powerpoint/2010/main" val="3108002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 calcmode="lin" valueType="num">
                                      <p:cBhvr additive="base">
                                        <p:cTn id="11" dur="2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2500"/>
                            </p:stCondLst>
                            <p:childTnLst>
                              <p:par>
                                <p:cTn id="14" presetID="2" presetClass="entr" presetSubtype="4" fill="hold" grpId="0" nodeType="after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 calcmode="lin" valueType="num">
                                      <p:cBhvr additive="base">
                                        <p:cTn id="16" dur="20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7" dur="20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par>
                          <p:cTn id="18" fill="hold">
                            <p:stCondLst>
                              <p:cond delay="4500"/>
                            </p:stCondLst>
                            <p:childTnLst>
                              <p:par>
                                <p:cTn id="19" presetID="2" presetClass="entr" presetSubtype="4" fill="hold" grpId="0" nodeType="after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additive="base">
                                        <p:cTn id="21" dur="20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2" dur="20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par>
                          <p:cTn id="23" fill="hold">
                            <p:stCondLst>
                              <p:cond delay="6500"/>
                            </p:stCondLst>
                            <p:childTnLst>
                              <p:par>
                                <p:cTn id="24" presetID="2" presetClass="entr" presetSubtype="4" fill="hold" grpId="0" nodeType="after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 calcmode="lin" valueType="num">
                                      <p:cBhvr additive="base">
                                        <p:cTn id="26" dur="20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7" dur="20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par>
                          <p:cTn id="28" fill="hold">
                            <p:stCondLst>
                              <p:cond delay="8500"/>
                            </p:stCondLst>
                            <p:childTnLst>
                              <p:par>
                                <p:cTn id="29" presetID="2" presetClass="entr" presetSubtype="4" fill="hold" grpId="0" nodeType="after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20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762000"/>
          </a:xfrm>
        </p:spPr>
        <p:txBody>
          <a:bodyPr>
            <a:normAutofit/>
          </a:bodyPr>
          <a:lstStyle/>
          <a:p>
            <a:r>
              <a:rPr lang="en-US" b="1" dirty="0" smtClean="0"/>
              <a:t>Numeracy</a:t>
            </a:r>
            <a:endParaRPr lang="en-US" b="1" dirty="0"/>
          </a:p>
        </p:txBody>
      </p:sp>
      <p:sp>
        <p:nvSpPr>
          <p:cNvPr id="2" name="Content Placeholder 1"/>
          <p:cNvSpPr>
            <a:spLocks noGrp="1"/>
          </p:cNvSpPr>
          <p:nvPr>
            <p:ph idx="1"/>
          </p:nvPr>
        </p:nvSpPr>
        <p:spPr>
          <a:xfrm>
            <a:off x="152400" y="914400"/>
            <a:ext cx="8991600" cy="5867400"/>
          </a:xfrm>
        </p:spPr>
        <p:txBody>
          <a:bodyPr>
            <a:noAutofit/>
          </a:bodyPr>
          <a:lstStyle/>
          <a:p>
            <a:pPr marL="109728" indent="0">
              <a:spcBef>
                <a:spcPts val="0"/>
              </a:spcBef>
              <a:spcAft>
                <a:spcPts val="1200"/>
              </a:spcAft>
              <a:buNone/>
            </a:pPr>
            <a:r>
              <a:rPr lang="en-US" dirty="0"/>
              <a:t>They will </a:t>
            </a:r>
            <a:r>
              <a:rPr lang="en-US" dirty="0" smtClean="0"/>
              <a:t>use </a:t>
            </a:r>
            <a:r>
              <a:rPr lang="en-US" dirty="0"/>
              <a:t>manipulatives such as counters, snap cubes, dice, five and ten frames, and found materials such as pinecones and rocks while engaging in many activities that will </a:t>
            </a:r>
            <a:r>
              <a:rPr lang="en-US" dirty="0" smtClean="0"/>
              <a:t>help </a:t>
            </a:r>
            <a:r>
              <a:rPr lang="en-US" dirty="0"/>
              <a:t>develop rich numeracy </a:t>
            </a:r>
            <a:r>
              <a:rPr lang="en-US" dirty="0" smtClean="0"/>
              <a:t>experiences such </a:t>
            </a:r>
            <a:r>
              <a:rPr lang="en-US" dirty="0"/>
              <a:t>as</a:t>
            </a:r>
            <a:r>
              <a:rPr lang="en-US" dirty="0" smtClean="0"/>
              <a:t>:  </a:t>
            </a:r>
          </a:p>
          <a:p>
            <a:pPr lvl="2">
              <a:spcBef>
                <a:spcPts val="0"/>
              </a:spcBef>
            </a:pPr>
            <a:r>
              <a:rPr lang="en-US" sz="3200" dirty="0" smtClean="0"/>
              <a:t>Sorting</a:t>
            </a:r>
          </a:p>
          <a:p>
            <a:pPr lvl="2">
              <a:spcBef>
                <a:spcPts val="0"/>
              </a:spcBef>
            </a:pPr>
            <a:r>
              <a:rPr lang="en-US" sz="3200" dirty="0" smtClean="0"/>
              <a:t>Patterning</a:t>
            </a:r>
            <a:endParaRPr lang="en-US" sz="3200" dirty="0"/>
          </a:p>
          <a:p>
            <a:pPr lvl="2">
              <a:spcBef>
                <a:spcPts val="0"/>
              </a:spcBef>
            </a:pPr>
            <a:r>
              <a:rPr lang="en-US" sz="3200" dirty="0"/>
              <a:t>Counting</a:t>
            </a:r>
          </a:p>
          <a:p>
            <a:pPr lvl="2">
              <a:spcBef>
                <a:spcPts val="0"/>
              </a:spcBef>
            </a:pPr>
            <a:r>
              <a:rPr lang="en-US" sz="3200" dirty="0"/>
              <a:t>Classifying</a:t>
            </a:r>
          </a:p>
          <a:p>
            <a:pPr lvl="2">
              <a:spcBef>
                <a:spcPts val="0"/>
              </a:spcBef>
            </a:pPr>
            <a:r>
              <a:rPr lang="en-US" sz="3200" dirty="0"/>
              <a:t>Matching, and </a:t>
            </a:r>
          </a:p>
          <a:p>
            <a:pPr lvl="2">
              <a:spcBef>
                <a:spcPts val="0"/>
              </a:spcBef>
            </a:pPr>
            <a:r>
              <a:rPr lang="en-US" sz="3200" dirty="0"/>
              <a:t>Measuring </a:t>
            </a:r>
          </a:p>
          <a:p>
            <a:pPr>
              <a:spcBef>
                <a:spcPts val="0"/>
              </a:spcBef>
            </a:pPr>
            <a:endParaRPr lang="en-US" dirty="0"/>
          </a:p>
        </p:txBody>
      </p:sp>
      <p:sp>
        <p:nvSpPr>
          <p:cNvPr id="4" name="Slide Number Placeholder 3"/>
          <p:cNvSpPr>
            <a:spLocks noGrp="1"/>
          </p:cNvSpPr>
          <p:nvPr>
            <p:ph type="sldNum" sz="quarter" idx="12"/>
          </p:nvPr>
        </p:nvSpPr>
        <p:spPr/>
        <p:txBody>
          <a:bodyPr/>
          <a:lstStyle/>
          <a:p>
            <a:fld id="{450E33E3-F476-444F-A998-0C3B614ED53C}" type="slidenum">
              <a:rPr lang="en-CA" smtClean="0"/>
              <a:t>17</a:t>
            </a:fld>
            <a:endParaRPr lang="en-CA" dirty="0"/>
          </a:p>
        </p:txBody>
      </p:sp>
    </p:spTree>
    <p:extLst>
      <p:ext uri="{BB962C8B-B14F-4D97-AF65-F5344CB8AC3E}">
        <p14:creationId xmlns:p14="http://schemas.microsoft.com/office/powerpoint/2010/main" val="4567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 calcmode="lin" valueType="num">
                                      <p:cBhvr additive="base">
                                        <p:cTn id="11" dur="2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2500"/>
                            </p:stCondLst>
                            <p:childTnLst>
                              <p:par>
                                <p:cTn id="14" presetID="2" presetClass="entr" presetSubtype="4" fill="hold" grpId="0" nodeType="after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 calcmode="lin" valueType="num">
                                      <p:cBhvr additive="base">
                                        <p:cTn id="16" dur="20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7" dur="20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par>
                          <p:cTn id="18" fill="hold">
                            <p:stCondLst>
                              <p:cond delay="4500"/>
                            </p:stCondLst>
                            <p:childTnLst>
                              <p:par>
                                <p:cTn id="19" presetID="2" presetClass="entr" presetSubtype="4" fill="hold" grpId="0" nodeType="after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additive="base">
                                        <p:cTn id="21" dur="20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2" dur="20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par>
                          <p:cTn id="23" fill="hold">
                            <p:stCondLst>
                              <p:cond delay="6500"/>
                            </p:stCondLst>
                            <p:childTnLst>
                              <p:par>
                                <p:cTn id="24" presetID="2" presetClass="entr" presetSubtype="4" fill="hold" grpId="0" nodeType="after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 calcmode="lin" valueType="num">
                                      <p:cBhvr additive="base">
                                        <p:cTn id="26" dur="20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7" dur="20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par>
                          <p:cTn id="28" fill="hold">
                            <p:stCondLst>
                              <p:cond delay="8500"/>
                            </p:stCondLst>
                            <p:childTnLst>
                              <p:par>
                                <p:cTn id="29" presetID="2" presetClass="entr" presetSubtype="4" fill="hold" grpId="0" nodeType="after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20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par>
                          <p:cTn id="33" fill="hold">
                            <p:stCondLst>
                              <p:cond delay="10500"/>
                            </p:stCondLst>
                            <p:childTnLst>
                              <p:par>
                                <p:cTn id="34" presetID="2" presetClass="entr" presetSubtype="4" fill="hold" grpId="0" nodeType="afterEffect">
                                  <p:stCondLst>
                                    <p:cond delay="0"/>
                                  </p:stCondLst>
                                  <p:childTnLst>
                                    <p:set>
                                      <p:cBhvr>
                                        <p:cTn id="35" dur="1" fill="hold">
                                          <p:stCondLst>
                                            <p:cond delay="0"/>
                                          </p:stCondLst>
                                        </p:cTn>
                                        <p:tgtEl>
                                          <p:spTgt spid="2">
                                            <p:txEl>
                                              <p:pRg st="5" end="5"/>
                                            </p:txEl>
                                          </p:spTgt>
                                        </p:tgtEl>
                                        <p:attrNameLst>
                                          <p:attrName>style.visibility</p:attrName>
                                        </p:attrNameLst>
                                      </p:cBhvr>
                                      <p:to>
                                        <p:strVal val="visible"/>
                                      </p:to>
                                    </p:set>
                                    <p:anim calcmode="lin" valueType="num">
                                      <p:cBhvr additive="base">
                                        <p:cTn id="36" dur="20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7" dur="20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par>
                          <p:cTn id="38" fill="hold">
                            <p:stCondLst>
                              <p:cond delay="12500"/>
                            </p:stCondLst>
                            <p:childTnLst>
                              <p:par>
                                <p:cTn id="39" presetID="2" presetClass="entr" presetSubtype="4" fill="hold" grpId="0" nodeType="afterEffect">
                                  <p:stCondLst>
                                    <p:cond delay="0"/>
                                  </p:stCondLst>
                                  <p:childTnLst>
                                    <p:set>
                                      <p:cBhvr>
                                        <p:cTn id="40" dur="1" fill="hold">
                                          <p:stCondLst>
                                            <p:cond delay="0"/>
                                          </p:stCondLst>
                                        </p:cTn>
                                        <p:tgtEl>
                                          <p:spTgt spid="2">
                                            <p:txEl>
                                              <p:pRg st="6" end="6"/>
                                            </p:txEl>
                                          </p:spTgt>
                                        </p:tgtEl>
                                        <p:attrNameLst>
                                          <p:attrName>style.visibility</p:attrName>
                                        </p:attrNameLst>
                                      </p:cBhvr>
                                      <p:to>
                                        <p:strVal val="visible"/>
                                      </p:to>
                                    </p:set>
                                    <p:anim calcmode="lin" valueType="num">
                                      <p:cBhvr additive="base">
                                        <p:cTn id="41" dur="20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2" dur="20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609600"/>
            <a:ext cx="8839200" cy="5397691"/>
          </a:xfrm>
        </p:spPr>
        <p:txBody>
          <a:bodyPr>
            <a:normAutofit lnSpcReduction="10000"/>
          </a:bodyPr>
          <a:lstStyle/>
          <a:p>
            <a:pPr marL="109728" indent="0">
              <a:spcAft>
                <a:spcPts val="1800"/>
              </a:spcAft>
              <a:buNone/>
            </a:pPr>
            <a:r>
              <a:rPr lang="en-US" dirty="0"/>
              <a:t>Children develop many of these concepts naturally through play. For example, </a:t>
            </a:r>
            <a:r>
              <a:rPr lang="en-US" dirty="0" smtClean="0"/>
              <a:t>during:</a:t>
            </a:r>
            <a:endParaRPr lang="en-US" dirty="0"/>
          </a:p>
          <a:p>
            <a:pPr>
              <a:spcBef>
                <a:spcPts val="600"/>
              </a:spcBef>
              <a:spcAft>
                <a:spcPts val="1200"/>
              </a:spcAft>
            </a:pPr>
            <a:r>
              <a:rPr lang="en-US" dirty="0" smtClean="0"/>
              <a:t>block </a:t>
            </a:r>
            <a:r>
              <a:rPr lang="en-US" dirty="0"/>
              <a:t>play, the size and shape of blocks are explored and a concept such as height is learned.</a:t>
            </a:r>
          </a:p>
          <a:p>
            <a:pPr>
              <a:spcBef>
                <a:spcPts val="600"/>
              </a:spcBef>
              <a:spcAft>
                <a:spcPts val="1200"/>
              </a:spcAft>
            </a:pPr>
            <a:r>
              <a:rPr lang="en-US" dirty="0" smtClean="0"/>
              <a:t>sand </a:t>
            </a:r>
            <a:r>
              <a:rPr lang="en-US" dirty="0"/>
              <a:t>and water play, containers of various sizes are used to pour and hold water and sand while the concepts of measurement and capacity are explored. </a:t>
            </a:r>
          </a:p>
          <a:p>
            <a:pPr>
              <a:spcBef>
                <a:spcPts val="600"/>
              </a:spcBef>
              <a:spcAft>
                <a:spcPts val="1200"/>
              </a:spcAft>
            </a:pPr>
            <a:r>
              <a:rPr lang="en-US" dirty="0" smtClean="0"/>
              <a:t>play </a:t>
            </a:r>
            <a:r>
              <a:rPr lang="en-US" dirty="0"/>
              <a:t>using board games such as </a:t>
            </a:r>
            <a:r>
              <a:rPr lang="en-US" i="1" dirty="0"/>
              <a:t>Snakes and Ladders</a:t>
            </a:r>
            <a:r>
              <a:rPr lang="en-US" dirty="0"/>
              <a:t>, counting skills develop. </a:t>
            </a:r>
          </a:p>
          <a:p>
            <a:endParaRPr lang="en-US" dirty="0"/>
          </a:p>
          <a:p>
            <a:endParaRPr lang="en-US" dirty="0"/>
          </a:p>
        </p:txBody>
      </p:sp>
      <p:sp>
        <p:nvSpPr>
          <p:cNvPr id="3" name="Slide Number Placeholder 2"/>
          <p:cNvSpPr>
            <a:spLocks noGrp="1"/>
          </p:cNvSpPr>
          <p:nvPr>
            <p:ph type="sldNum" sz="quarter" idx="12"/>
          </p:nvPr>
        </p:nvSpPr>
        <p:spPr/>
        <p:txBody>
          <a:bodyPr/>
          <a:lstStyle/>
          <a:p>
            <a:fld id="{450E33E3-F476-444F-A998-0C3B614ED53C}" type="slidenum">
              <a:rPr lang="en-CA" smtClean="0"/>
              <a:t>18</a:t>
            </a:fld>
            <a:endParaRPr lang="en-CA" dirty="0"/>
          </a:p>
        </p:txBody>
      </p:sp>
    </p:spTree>
    <p:extLst>
      <p:ext uri="{BB962C8B-B14F-4D97-AF65-F5344CB8AC3E}">
        <p14:creationId xmlns:p14="http://schemas.microsoft.com/office/powerpoint/2010/main" val="3411254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2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grpId="0" nodeType="after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additive="base">
                                        <p:cTn id="12" dur="20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4" fill="hold" grpId="0" nodeType="after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20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6000"/>
                            </p:stCondLst>
                            <p:childTnLst>
                              <p:par>
                                <p:cTn id="20" presetID="2" presetClass="entr" presetSubtype="4" fill="hold" grpId="0" nodeType="after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 calcmode="lin" valueType="num">
                                      <p:cBhvr additive="base">
                                        <p:cTn id="22" dur="20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09600"/>
            <a:ext cx="8305800" cy="5397691"/>
          </a:xfrm>
        </p:spPr>
        <p:txBody>
          <a:bodyPr>
            <a:normAutofit/>
          </a:bodyPr>
          <a:lstStyle/>
          <a:p>
            <a:pPr marL="109728" indent="0">
              <a:buNone/>
            </a:pPr>
            <a:r>
              <a:rPr lang="en-US" dirty="0"/>
              <a:t>H</a:t>
            </a:r>
            <a:r>
              <a:rPr lang="en-US" dirty="0" smtClean="0"/>
              <a:t>ere </a:t>
            </a:r>
            <a:r>
              <a:rPr lang="en-US" dirty="0"/>
              <a:t>are some tips to help prepare your child (and you) as they start…</a:t>
            </a:r>
          </a:p>
          <a:p>
            <a:endParaRPr lang="en-US" dirty="0"/>
          </a:p>
          <a:p>
            <a:pPr marL="109728" indent="0" algn="ctr">
              <a:buNone/>
            </a:pPr>
            <a:r>
              <a:rPr lang="en-US" sz="6000" dirty="0">
                <a:solidFill>
                  <a:srgbClr val="C00000"/>
                </a:solidFill>
              </a:rPr>
              <a:t>K</a:t>
            </a:r>
            <a:r>
              <a:rPr lang="en-US" sz="6000" dirty="0"/>
              <a:t>-</a:t>
            </a:r>
            <a:r>
              <a:rPr lang="en-US" sz="6000" dirty="0">
                <a:solidFill>
                  <a:srgbClr val="00B050"/>
                </a:solidFill>
              </a:rPr>
              <a:t>I</a:t>
            </a:r>
            <a:r>
              <a:rPr lang="en-US" sz="6000" dirty="0"/>
              <a:t>-</a:t>
            </a:r>
            <a:r>
              <a:rPr lang="en-US" sz="6000" dirty="0">
                <a:solidFill>
                  <a:srgbClr val="002060"/>
                </a:solidFill>
              </a:rPr>
              <a:t>N</a:t>
            </a:r>
            <a:r>
              <a:rPr lang="en-US" sz="6000" dirty="0"/>
              <a:t>-</a:t>
            </a:r>
            <a:r>
              <a:rPr lang="en-US" sz="6000" dirty="0">
                <a:solidFill>
                  <a:srgbClr val="7030A0"/>
                </a:solidFill>
              </a:rPr>
              <a:t>D</a:t>
            </a:r>
            <a:r>
              <a:rPr lang="en-US" sz="6000" dirty="0"/>
              <a:t>-</a:t>
            </a:r>
            <a:r>
              <a:rPr lang="en-US" sz="6000" dirty="0">
                <a:solidFill>
                  <a:srgbClr val="CC00FF"/>
                </a:solidFill>
              </a:rPr>
              <a:t>E</a:t>
            </a:r>
            <a:r>
              <a:rPr lang="en-US" sz="6000" dirty="0"/>
              <a:t>-</a:t>
            </a:r>
            <a:r>
              <a:rPr lang="en-US" sz="6000" dirty="0">
                <a:solidFill>
                  <a:schemeClr val="accent1">
                    <a:lumMod val="75000"/>
                  </a:schemeClr>
                </a:solidFill>
              </a:rPr>
              <a:t>R</a:t>
            </a:r>
            <a:r>
              <a:rPr lang="en-US" sz="6000" dirty="0"/>
              <a:t>-</a:t>
            </a:r>
            <a:r>
              <a:rPr lang="en-US" sz="6000" dirty="0">
                <a:solidFill>
                  <a:srgbClr val="FF9900"/>
                </a:solidFill>
              </a:rPr>
              <a:t>G</a:t>
            </a:r>
            <a:r>
              <a:rPr lang="en-US" sz="6000" dirty="0"/>
              <a:t>-</a:t>
            </a:r>
            <a:r>
              <a:rPr lang="en-US" sz="6000" dirty="0">
                <a:solidFill>
                  <a:srgbClr val="0033CC"/>
                </a:solidFill>
              </a:rPr>
              <a:t>A</a:t>
            </a:r>
            <a:r>
              <a:rPr lang="en-US" sz="6000" dirty="0"/>
              <a:t>-</a:t>
            </a:r>
            <a:r>
              <a:rPr lang="en-US" sz="6000" dirty="0">
                <a:solidFill>
                  <a:srgbClr val="666633"/>
                </a:solidFill>
              </a:rPr>
              <a:t>R</a:t>
            </a:r>
            <a:r>
              <a:rPr lang="en-US" sz="6000" dirty="0"/>
              <a:t>-</a:t>
            </a:r>
            <a:r>
              <a:rPr lang="en-US" sz="6000" dirty="0">
                <a:solidFill>
                  <a:schemeClr val="tx2">
                    <a:lumMod val="50000"/>
                  </a:schemeClr>
                </a:solidFill>
              </a:rPr>
              <a:t>T</a:t>
            </a:r>
            <a:r>
              <a:rPr lang="en-US" sz="6000" dirty="0"/>
              <a:t>-</a:t>
            </a:r>
            <a:r>
              <a:rPr lang="en-US" sz="6000" dirty="0">
                <a:solidFill>
                  <a:srgbClr val="990099"/>
                </a:solidFill>
              </a:rPr>
              <a:t>E</a:t>
            </a:r>
            <a:r>
              <a:rPr lang="en-US" sz="6000" dirty="0"/>
              <a:t>-</a:t>
            </a:r>
            <a:r>
              <a:rPr lang="en-US" sz="6000" dirty="0">
                <a:solidFill>
                  <a:srgbClr val="FF5050"/>
                </a:solidFill>
              </a:rPr>
              <a:t>N</a:t>
            </a:r>
            <a:endParaRPr lang="en-CA" sz="6000" dirty="0">
              <a:solidFill>
                <a:srgbClr val="FF5050"/>
              </a:solidFill>
            </a:endParaRPr>
          </a:p>
          <a:p>
            <a:endParaRPr lang="en-CA" dirty="0"/>
          </a:p>
        </p:txBody>
      </p:sp>
      <p:sp>
        <p:nvSpPr>
          <p:cNvPr id="3" name="Slide Number Placeholder 2"/>
          <p:cNvSpPr>
            <a:spLocks noGrp="1"/>
          </p:cNvSpPr>
          <p:nvPr>
            <p:ph type="sldNum" sz="quarter" idx="12"/>
          </p:nvPr>
        </p:nvSpPr>
        <p:spPr/>
        <p:txBody>
          <a:bodyPr/>
          <a:lstStyle/>
          <a:p>
            <a:fld id="{450E33E3-F476-444F-A998-0C3B614ED53C}" type="slidenum">
              <a:rPr lang="en-CA" smtClean="0"/>
              <a:t>19</a:t>
            </a:fld>
            <a:endParaRPr lang="en-CA" dirty="0"/>
          </a:p>
        </p:txBody>
      </p:sp>
    </p:spTree>
    <p:extLst>
      <p:ext uri="{BB962C8B-B14F-4D97-AF65-F5344CB8AC3E}">
        <p14:creationId xmlns:p14="http://schemas.microsoft.com/office/powerpoint/2010/main" val="2327528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34" presetClass="emph" presetSubtype="0" fill="hold" grpId="0" nodeType="afterEffect">
                                  <p:stCondLst>
                                    <p:cond delay="0"/>
                                  </p:stCondLst>
                                  <p:iterate type="lt">
                                    <p:tmPct val="10000"/>
                                  </p:iterate>
                                  <p:childTnLst>
                                    <p:animMotion origin="layout" path="M 0.0 0.0 L 0.0 -0.07213" pathEditMode="relative" ptsTypes="">
                                      <p:cBhvr>
                                        <p:cTn id="10" dur="250" accel="50000" decel="50000" autoRev="1" fill="hold">
                                          <p:stCondLst>
                                            <p:cond delay="0"/>
                                          </p:stCondLst>
                                        </p:cTn>
                                        <p:tgtEl>
                                          <p:spTgt spid="2">
                                            <p:txEl>
                                              <p:pRg st="2" end="2"/>
                                            </p:txEl>
                                          </p:spTgt>
                                        </p:tgtEl>
                                        <p:attrNameLst>
                                          <p:attrName>ppt_x</p:attrName>
                                          <p:attrName>ppt_y</p:attrName>
                                        </p:attrNameLst>
                                      </p:cBhvr>
                                    </p:animMotion>
                                    <p:animRot by="1500000">
                                      <p:cBhvr>
                                        <p:cTn id="11" dur="125" fill="hold">
                                          <p:stCondLst>
                                            <p:cond delay="0"/>
                                          </p:stCondLst>
                                        </p:cTn>
                                        <p:tgtEl>
                                          <p:spTgt spid="2">
                                            <p:txEl>
                                              <p:pRg st="2" end="2"/>
                                            </p:txEl>
                                          </p:spTgt>
                                        </p:tgtEl>
                                        <p:attrNameLst>
                                          <p:attrName>r</p:attrName>
                                        </p:attrNameLst>
                                      </p:cBhvr>
                                    </p:animRot>
                                    <p:animRot by="-1500000">
                                      <p:cBhvr>
                                        <p:cTn id="12" dur="125" fill="hold">
                                          <p:stCondLst>
                                            <p:cond delay="125"/>
                                          </p:stCondLst>
                                        </p:cTn>
                                        <p:tgtEl>
                                          <p:spTgt spid="2">
                                            <p:txEl>
                                              <p:pRg st="2" end="2"/>
                                            </p:txEl>
                                          </p:spTgt>
                                        </p:tgtEl>
                                        <p:attrNameLst>
                                          <p:attrName>r</p:attrName>
                                        </p:attrNameLst>
                                      </p:cBhvr>
                                    </p:animRot>
                                    <p:animRot by="-1500000">
                                      <p:cBhvr>
                                        <p:cTn id="13" dur="125" fill="hold">
                                          <p:stCondLst>
                                            <p:cond delay="250"/>
                                          </p:stCondLst>
                                        </p:cTn>
                                        <p:tgtEl>
                                          <p:spTgt spid="2">
                                            <p:txEl>
                                              <p:pRg st="2" end="2"/>
                                            </p:txEl>
                                          </p:spTgt>
                                        </p:tgtEl>
                                        <p:attrNameLst>
                                          <p:attrName>r</p:attrName>
                                        </p:attrNameLst>
                                      </p:cBhvr>
                                    </p:animRot>
                                    <p:animRot by="1500000">
                                      <p:cBhvr>
                                        <p:cTn id="14" dur="125" fill="hold">
                                          <p:stCondLst>
                                            <p:cond delay="375"/>
                                          </p:stCondLst>
                                        </p:cTn>
                                        <p:tgtEl>
                                          <p:spTgt spid="2">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914400"/>
          </a:xfrm>
        </p:spPr>
        <p:txBody>
          <a:bodyPr>
            <a:normAutofit/>
          </a:bodyPr>
          <a:lstStyle/>
          <a:p>
            <a:r>
              <a:rPr lang="en-US" b="1" dirty="0" smtClean="0"/>
              <a:t>Changes experienced in Kindergarten</a:t>
            </a:r>
            <a:endParaRPr lang="en-CA" b="1" dirty="0"/>
          </a:p>
        </p:txBody>
      </p:sp>
      <p:sp>
        <p:nvSpPr>
          <p:cNvPr id="3" name="Content Placeholder 2"/>
          <p:cNvSpPr>
            <a:spLocks noGrp="1"/>
          </p:cNvSpPr>
          <p:nvPr>
            <p:ph idx="1"/>
          </p:nvPr>
        </p:nvSpPr>
        <p:spPr>
          <a:xfrm>
            <a:off x="76200" y="1447800"/>
            <a:ext cx="9067800" cy="3200400"/>
          </a:xfrm>
        </p:spPr>
        <p:txBody>
          <a:bodyPr>
            <a:noAutofit/>
          </a:bodyPr>
          <a:lstStyle/>
          <a:p>
            <a:pPr marL="566928" indent="-457200"/>
            <a:r>
              <a:rPr lang="en-CA" b="1" dirty="0" smtClean="0">
                <a:ea typeface="Arial Unicode MS" panose="020B0604020202020204" pitchFamily="34" charset="-128"/>
                <a:cs typeface="Arial Unicode MS" panose="020B0604020202020204" pitchFamily="34" charset="-128"/>
              </a:rPr>
              <a:t>Physical Space		</a:t>
            </a:r>
            <a:r>
              <a:rPr lang="en-US" b="1" dirty="0" smtClean="0">
                <a:ea typeface="Arial Unicode MS" panose="020B0604020202020204" pitchFamily="34" charset="-128"/>
                <a:cs typeface="Arial Unicode MS" panose="020B0604020202020204" pitchFamily="34" charset="-128"/>
              </a:rPr>
              <a:t>People in the school</a:t>
            </a:r>
            <a:endParaRPr lang="en-CA" dirty="0" smtClean="0">
              <a:ea typeface="Arial Unicode MS" panose="020B0604020202020204" pitchFamily="34" charset="-128"/>
              <a:cs typeface="Arial Unicode MS" panose="020B0604020202020204" pitchFamily="34" charset="-128"/>
            </a:endParaRPr>
          </a:p>
          <a:p>
            <a:pPr marL="966978" lvl="1" indent="-457200">
              <a:buFont typeface="Courier New" panose="02070309020205020404" pitchFamily="49" charset="0"/>
              <a:buChar char="o"/>
            </a:pPr>
            <a:r>
              <a:rPr lang="en-CA" dirty="0">
                <a:ea typeface="Arial Unicode MS" panose="020B0604020202020204" pitchFamily="34" charset="-128"/>
                <a:cs typeface="Arial Unicode MS" panose="020B0604020202020204" pitchFamily="34" charset="-128"/>
              </a:rPr>
              <a:t>Classrooms</a:t>
            </a:r>
            <a:r>
              <a:rPr lang="en-CA" dirty="0" smtClean="0">
                <a:ea typeface="Arial Unicode MS" panose="020B0604020202020204" pitchFamily="34" charset="-128"/>
                <a:cs typeface="Arial Unicode MS" panose="020B0604020202020204" pitchFamily="34" charset="-128"/>
              </a:rPr>
              <a:t>			  </a:t>
            </a:r>
            <a:r>
              <a:rPr lang="en-US" dirty="0" smtClean="0">
                <a:ea typeface="Arial Unicode MS" panose="020B0604020202020204" pitchFamily="34" charset="-128"/>
                <a:cs typeface="Arial Unicode MS" panose="020B0604020202020204" pitchFamily="34" charset="-128"/>
              </a:rPr>
              <a:t>Students in their class</a:t>
            </a:r>
          </a:p>
          <a:p>
            <a:pPr marL="966978" lvl="1" indent="-457200">
              <a:buFont typeface="Courier New" panose="02070309020205020404" pitchFamily="49" charset="0"/>
              <a:buChar char="o"/>
            </a:pPr>
            <a:r>
              <a:rPr lang="en-CA" dirty="0" smtClean="0">
                <a:ea typeface="Arial Unicode MS" panose="020B0604020202020204" pitchFamily="34" charset="-128"/>
                <a:cs typeface="Arial Unicode MS" panose="020B0604020202020204" pitchFamily="34" charset="-128"/>
              </a:rPr>
              <a:t>Washrooms			  </a:t>
            </a:r>
            <a:r>
              <a:rPr lang="en-US" dirty="0" smtClean="0">
                <a:ea typeface="Arial Unicode MS" panose="020B0604020202020204" pitchFamily="34" charset="-128"/>
                <a:cs typeface="Arial Unicode MS" panose="020B0604020202020204" pitchFamily="34" charset="-128"/>
              </a:rPr>
              <a:t>Students in other grades</a:t>
            </a:r>
          </a:p>
          <a:p>
            <a:pPr marL="966978" lvl="1" indent="-457200">
              <a:buFont typeface="Courier New" panose="02070309020205020404" pitchFamily="49" charset="0"/>
              <a:buChar char="o"/>
            </a:pPr>
            <a:r>
              <a:rPr lang="en-CA" dirty="0" smtClean="0">
                <a:ea typeface="Arial Unicode MS" panose="020B0604020202020204" pitchFamily="34" charset="-128"/>
                <a:cs typeface="Arial Unicode MS" panose="020B0604020202020204" pitchFamily="34" charset="-128"/>
              </a:rPr>
              <a:t>Music room			  </a:t>
            </a:r>
            <a:r>
              <a:rPr lang="en-US" dirty="0" smtClean="0">
                <a:ea typeface="Arial Unicode MS" panose="020B0604020202020204" pitchFamily="34" charset="-128"/>
                <a:cs typeface="Arial Unicode MS" panose="020B0604020202020204" pitchFamily="34" charset="-128"/>
              </a:rPr>
              <a:t>Teachers</a:t>
            </a:r>
          </a:p>
          <a:p>
            <a:pPr marL="966978" lvl="1" indent="-457200">
              <a:buFont typeface="Courier New" panose="02070309020205020404" pitchFamily="49" charset="0"/>
              <a:buChar char="o"/>
            </a:pPr>
            <a:r>
              <a:rPr lang="en-CA" dirty="0" smtClean="0">
                <a:ea typeface="Arial Unicode MS" panose="020B0604020202020204" pitchFamily="34" charset="-128"/>
                <a:cs typeface="Arial Unicode MS" panose="020B0604020202020204" pitchFamily="34" charset="-128"/>
              </a:rPr>
              <a:t>Gymnasium			  </a:t>
            </a:r>
            <a:r>
              <a:rPr lang="en-US" dirty="0" smtClean="0">
                <a:ea typeface="Arial Unicode MS" panose="020B0604020202020204" pitchFamily="34" charset="-128"/>
                <a:cs typeface="Arial Unicode MS" panose="020B0604020202020204" pitchFamily="34" charset="-128"/>
              </a:rPr>
              <a:t>Administrators</a:t>
            </a:r>
          </a:p>
          <a:p>
            <a:pPr marL="966978" lvl="1" indent="-457200">
              <a:buFont typeface="Courier New" panose="02070309020205020404" pitchFamily="49" charset="0"/>
              <a:buChar char="o"/>
            </a:pPr>
            <a:r>
              <a:rPr lang="en-CA" dirty="0" smtClean="0">
                <a:ea typeface="Arial Unicode MS" panose="020B0604020202020204" pitchFamily="34" charset="-128"/>
                <a:cs typeface="Arial Unicode MS" panose="020B0604020202020204" pitchFamily="34" charset="-128"/>
              </a:rPr>
              <a:t>Playground			  </a:t>
            </a:r>
            <a:r>
              <a:rPr lang="en-US" dirty="0" smtClean="0">
                <a:ea typeface="Arial Unicode MS" panose="020B0604020202020204" pitchFamily="34" charset="-128"/>
                <a:cs typeface="Arial Unicode MS" panose="020B0604020202020204" pitchFamily="34" charset="-128"/>
              </a:rPr>
              <a:t>Support Staff</a:t>
            </a:r>
            <a:endParaRPr lang="en-CA" dirty="0" smtClean="0">
              <a:ea typeface="Arial Unicode MS" panose="020B0604020202020204" pitchFamily="34" charset="-128"/>
              <a:cs typeface="Arial Unicode MS" panose="020B0604020202020204" pitchFamily="34" charset="-128"/>
            </a:endParaRPr>
          </a:p>
          <a:p>
            <a:endParaRPr lang="en-CA" dirty="0" smtClean="0">
              <a:ea typeface="Arial Unicode MS" panose="020B0604020202020204" pitchFamily="34" charset="-128"/>
              <a:cs typeface="Arial Unicode MS" panose="020B0604020202020204" pitchFamily="34" charset="-128"/>
            </a:endParaRPr>
          </a:p>
          <a:p>
            <a:pPr marL="509778" lvl="1" indent="0">
              <a:buNone/>
            </a:pPr>
            <a:r>
              <a:rPr lang="en-US" dirty="0" smtClean="0">
                <a:ea typeface="Arial Unicode MS" panose="020B0604020202020204" pitchFamily="34" charset="-128"/>
                <a:cs typeface="Arial Unicode MS" panose="020B0604020202020204" pitchFamily="34" charset="-128"/>
              </a:rPr>
              <a:t>																									</a:t>
            </a:r>
            <a:endParaRPr lang="en-US" b="1" dirty="0" smtClean="0">
              <a:ea typeface="Arial Unicode MS" panose="020B0604020202020204" pitchFamily="34" charset="-128"/>
              <a:cs typeface="Arial Unicode MS" panose="020B0604020202020204" pitchFamily="34" charset="-128"/>
            </a:endParaRPr>
          </a:p>
          <a:p>
            <a:endParaRPr lang="en-CA" dirty="0" smtClean="0">
              <a:ea typeface="Arial Unicode MS" panose="020B0604020202020204" pitchFamily="34" charset="-128"/>
              <a:cs typeface="Arial Unicode MS" panose="020B0604020202020204" pitchFamily="34" charset="-128"/>
            </a:endParaRPr>
          </a:p>
          <a:p>
            <a:pPr marL="109728" indent="0">
              <a:buNone/>
            </a:pPr>
            <a:endParaRPr lang="en-US" dirty="0">
              <a:ea typeface="Arial Unicode MS" panose="020B0604020202020204" pitchFamily="34" charset="-128"/>
              <a:cs typeface="Arial Unicode MS" panose="020B0604020202020204" pitchFamily="34" charset="-128"/>
            </a:endParaRPr>
          </a:p>
          <a:p>
            <a:endParaRPr lang="en-CA" dirty="0">
              <a:ea typeface="Arial Unicode MS" panose="020B0604020202020204" pitchFamily="34" charset="-128"/>
              <a:cs typeface="Arial Unicode MS" panose="020B0604020202020204" pitchFamily="34" charset="-128"/>
            </a:endParaRPr>
          </a:p>
        </p:txBody>
      </p:sp>
      <p:pic>
        <p:nvPicPr>
          <p:cNvPr id="2050" name="Picture 2" descr="C:\Users\LisaBakerWorthman\AppData\Local\Microsoft\Windows\Temporary Internet Files\Content.IE5\LRCYD3KJ\kids_in_gym[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5298535"/>
            <a:ext cx="2152458" cy="1566863"/>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450E33E3-F476-444F-A998-0C3B614ED53C}" type="slidenum">
              <a:rPr lang="en-CA" smtClean="0"/>
              <a:t>2</a:t>
            </a:fld>
            <a:endParaRPr lang="en-CA" dirty="0"/>
          </a:p>
        </p:txBody>
      </p:sp>
      <p:pic>
        <p:nvPicPr>
          <p:cNvPr id="8" name="Picture 3" descr="C:\Users\LisaBakerWorthman\AppData\Local\Microsoft\Windows\Temporary Internet Files\Content.IE5\MXQ5KFZC\2264356648_fe6740c8b8_z[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6666" b="12708"/>
          <a:stretch/>
        </p:blipFill>
        <p:spPr bwMode="auto">
          <a:xfrm>
            <a:off x="533400" y="5162757"/>
            <a:ext cx="1528431" cy="164306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sers\LisaBakerWorthman\AppData\Local\Microsoft\Windows\Temporary Internet Files\Content.IE5\KZUQ4IB1\11_38_1_web[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3990" y="4876800"/>
            <a:ext cx="297180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3056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2500"/>
                            </p:stCondLst>
                            <p:childTnLst>
                              <p:par>
                                <p:cTn id="14" presetID="2" presetClass="entr" presetSubtype="4"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8" fill="hold">
                            <p:stCondLst>
                              <p:cond delay="4500"/>
                            </p:stCondLst>
                            <p:childTnLst>
                              <p:par>
                                <p:cTn id="19" presetID="2" presetClass="entr" presetSubtype="4"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3" fill="hold">
                            <p:stCondLst>
                              <p:cond delay="6500"/>
                            </p:stCondLst>
                            <p:childTnLst>
                              <p:par>
                                <p:cTn id="24" presetID="2" presetClass="entr" presetSubtype="4" fill="hold" grpId="0"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8" fill="hold">
                            <p:stCondLst>
                              <p:cond delay="8500"/>
                            </p:stCondLst>
                            <p:childTnLst>
                              <p:par>
                                <p:cTn id="29" presetID="2" presetClass="entr" presetSubtype="4"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33" fill="hold">
                            <p:stCondLst>
                              <p:cond delay="10500"/>
                            </p:stCondLst>
                            <p:childTnLst>
                              <p:par>
                                <p:cTn id="34" presetID="2" presetClass="entr" presetSubtype="4" fill="hold" grpId="0" nodeType="after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 calcmode="lin" valueType="num">
                                      <p:cBhvr additive="base">
                                        <p:cTn id="36"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7" dur="2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38" fill="hold">
                            <p:stCondLst>
                              <p:cond delay="12500"/>
                            </p:stCondLst>
                            <p:childTnLst>
                              <p:par>
                                <p:cTn id="39" presetID="10" presetClass="entr" presetSubtype="0"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13000"/>
                            </p:stCondLst>
                            <p:childTnLst>
                              <p:par>
                                <p:cTn id="43" presetID="10" presetClass="entr" presetSubtype="0"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500"/>
                                        <p:tgtEl>
                                          <p:spTgt spid="9"/>
                                        </p:tgtEl>
                                      </p:cBhvr>
                                    </p:animEffect>
                                  </p:childTnLst>
                                </p:cTn>
                              </p:par>
                            </p:childTnLst>
                          </p:cTn>
                        </p:par>
                        <p:par>
                          <p:cTn id="46" fill="hold">
                            <p:stCondLst>
                              <p:cond delay="13500"/>
                            </p:stCondLst>
                            <p:childTnLst>
                              <p:par>
                                <p:cTn id="47" presetID="10" presetClass="entr" presetSubtype="0" fill="hold" nodeType="afterEffect">
                                  <p:stCondLst>
                                    <p:cond delay="0"/>
                                  </p:stCondLst>
                                  <p:childTnLst>
                                    <p:set>
                                      <p:cBhvr>
                                        <p:cTn id="48" dur="1" fill="hold">
                                          <p:stCondLst>
                                            <p:cond delay="0"/>
                                          </p:stCondLst>
                                        </p:cTn>
                                        <p:tgtEl>
                                          <p:spTgt spid="2050"/>
                                        </p:tgtEl>
                                        <p:attrNameLst>
                                          <p:attrName>style.visibility</p:attrName>
                                        </p:attrNameLst>
                                      </p:cBhvr>
                                      <p:to>
                                        <p:strVal val="visible"/>
                                      </p:to>
                                    </p:set>
                                    <p:animEffect transition="in" filter="fade">
                                      <p:cBhvr>
                                        <p:cTn id="49"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0"/>
            <a:ext cx="8894400" cy="1676400"/>
          </a:xfrm>
        </p:spPr>
        <p:txBody>
          <a:bodyPr>
            <a:normAutofit/>
          </a:bodyPr>
          <a:lstStyle/>
          <a:p>
            <a:r>
              <a:rPr lang="en-US" b="1" dirty="0">
                <a:ea typeface="+mn-ea"/>
                <a:cs typeface="+mn-cs"/>
              </a:rPr>
              <a:t>Keep</a:t>
            </a:r>
            <a:r>
              <a:rPr lang="en-US" b="1" dirty="0" smtClean="0">
                <a:ea typeface="+mn-ea"/>
                <a:cs typeface="+mn-cs"/>
              </a:rPr>
              <a:t>…</a:t>
            </a:r>
            <a:br>
              <a:rPr lang="en-US" b="1" dirty="0" smtClean="0">
                <a:ea typeface="+mn-ea"/>
                <a:cs typeface="+mn-cs"/>
              </a:rPr>
            </a:br>
            <a:r>
              <a:rPr lang="en-US" sz="3200" dirty="0"/>
              <a:t>a positive attitude about school and learning</a:t>
            </a:r>
            <a:r>
              <a:rPr lang="en-US" sz="3200" dirty="0" smtClean="0"/>
              <a:t>!</a:t>
            </a:r>
            <a:endParaRPr lang="en-CA" sz="3200" b="1" dirty="0">
              <a:ea typeface="+mn-ea"/>
              <a:cs typeface="+mn-cs"/>
            </a:endParaRPr>
          </a:p>
        </p:txBody>
      </p:sp>
      <p:sp>
        <p:nvSpPr>
          <p:cNvPr id="2" name="Content Placeholder 1"/>
          <p:cNvSpPr>
            <a:spLocks noGrp="1"/>
          </p:cNvSpPr>
          <p:nvPr>
            <p:ph idx="1"/>
          </p:nvPr>
        </p:nvSpPr>
        <p:spPr>
          <a:xfrm>
            <a:off x="22934" y="1905000"/>
            <a:ext cx="8915400" cy="4476750"/>
          </a:xfrm>
        </p:spPr>
        <p:txBody>
          <a:bodyPr>
            <a:normAutofit/>
          </a:bodyPr>
          <a:lstStyle/>
          <a:p>
            <a:pPr marL="566928" indent="-457200"/>
            <a:r>
              <a:rPr lang="en-US" dirty="0" smtClean="0"/>
              <a:t>Children </a:t>
            </a:r>
            <a:r>
              <a:rPr lang="en-US" dirty="0"/>
              <a:t>will model after you and if you are positive and excited about school, they will naturally relax and enjoy the experience</a:t>
            </a:r>
            <a:r>
              <a:rPr lang="en-US" dirty="0" smtClean="0"/>
              <a:t>.</a:t>
            </a:r>
          </a:p>
          <a:p>
            <a:pPr marL="566928" indent="-457200"/>
            <a:endParaRPr lang="en-CA" b="1" dirty="0"/>
          </a:p>
          <a:p>
            <a:pPr marL="566928" indent="-457200"/>
            <a:r>
              <a:rPr lang="en-CA" dirty="0" smtClean="0"/>
              <a:t>Share </a:t>
            </a:r>
            <a:r>
              <a:rPr lang="en-CA" dirty="0"/>
              <a:t>your own interests - a love for learning can be passed on!</a:t>
            </a:r>
          </a:p>
          <a:p>
            <a:endParaRPr lang="en-CA" dirty="0"/>
          </a:p>
        </p:txBody>
      </p:sp>
      <p:pic>
        <p:nvPicPr>
          <p:cNvPr id="12290" name="Picture 2" descr="C:\Users\LisaBakerWorthman\AppData\Local\Microsoft\Windows\Temporary Internet Files\Content.IE5\KZUQ4IB1\PngMedium-Smiley-Face-making-Thumbs-Up-16636[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4947821"/>
            <a:ext cx="2492446" cy="188595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450E33E3-F476-444F-A998-0C3B614ED53C}" type="slidenum">
              <a:rPr lang="en-CA" smtClean="0"/>
              <a:t>20</a:t>
            </a:fld>
            <a:endParaRPr lang="en-CA" dirty="0"/>
          </a:p>
        </p:txBody>
      </p:sp>
    </p:spTree>
    <p:extLst>
      <p:ext uri="{BB962C8B-B14F-4D97-AF65-F5344CB8AC3E}">
        <p14:creationId xmlns:p14="http://schemas.microsoft.com/office/powerpoint/2010/main" val="2052693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 calcmode="lin" valueType="num">
                                      <p:cBhvr additive="base">
                                        <p:cTn id="11" dur="2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2500"/>
                            </p:stCondLst>
                            <p:childTnLst>
                              <p:par>
                                <p:cTn id="14" presetID="2" presetClass="entr" presetSubtype="4" fill="hold" grpId="0" nodeType="after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 calcmode="lin" valueType="num">
                                      <p:cBhvr additive="base">
                                        <p:cTn id="16" dur="20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7" dur="20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par>
                          <p:cTn id="18" fill="hold">
                            <p:stCondLst>
                              <p:cond delay="4500"/>
                            </p:stCondLst>
                            <p:childTnLst>
                              <p:par>
                                <p:cTn id="19" presetID="10" presetClass="entr" presetSubtype="0" fill="hold" nodeType="afterEffect">
                                  <p:stCondLst>
                                    <p:cond delay="0"/>
                                  </p:stCondLst>
                                  <p:childTnLst>
                                    <p:set>
                                      <p:cBhvr>
                                        <p:cTn id="20" dur="1" fill="hold">
                                          <p:stCondLst>
                                            <p:cond delay="0"/>
                                          </p:stCondLst>
                                        </p:cTn>
                                        <p:tgtEl>
                                          <p:spTgt spid="12290"/>
                                        </p:tgtEl>
                                        <p:attrNameLst>
                                          <p:attrName>style.visibility</p:attrName>
                                        </p:attrNameLst>
                                      </p:cBhvr>
                                      <p:to>
                                        <p:strVal val="visible"/>
                                      </p:to>
                                    </p:set>
                                    <p:animEffect transition="in" filter="fade">
                                      <p:cBhvr>
                                        <p:cTn id="21" dur="5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7315200" cy="1371600"/>
          </a:xfrm>
        </p:spPr>
        <p:txBody>
          <a:bodyPr>
            <a:normAutofit/>
          </a:bodyPr>
          <a:lstStyle/>
          <a:p>
            <a:r>
              <a:rPr lang="en-US" b="1" dirty="0" smtClean="0">
                <a:ea typeface="+mn-ea"/>
                <a:cs typeface="+mn-cs"/>
              </a:rPr>
              <a:t>Invite…</a:t>
            </a:r>
            <a:br>
              <a:rPr lang="en-US" b="1" dirty="0" smtClean="0">
                <a:ea typeface="+mn-ea"/>
                <a:cs typeface="+mn-cs"/>
              </a:rPr>
            </a:br>
            <a:r>
              <a:rPr lang="en-US" sz="3200" dirty="0" smtClean="0"/>
              <a:t>your child’s friends over to play.</a:t>
            </a:r>
            <a:endParaRPr lang="en-CA" sz="3200" b="1" dirty="0">
              <a:ea typeface="+mn-ea"/>
              <a:cs typeface="+mn-cs"/>
            </a:endParaRPr>
          </a:p>
        </p:txBody>
      </p:sp>
      <p:sp>
        <p:nvSpPr>
          <p:cNvPr id="2" name="Content Placeholder 1"/>
          <p:cNvSpPr>
            <a:spLocks noGrp="1"/>
          </p:cNvSpPr>
          <p:nvPr>
            <p:ph idx="1"/>
          </p:nvPr>
        </p:nvSpPr>
        <p:spPr>
          <a:xfrm>
            <a:off x="76200" y="1524000"/>
            <a:ext cx="9067800" cy="5181600"/>
          </a:xfrm>
        </p:spPr>
        <p:txBody>
          <a:bodyPr>
            <a:noAutofit/>
          </a:bodyPr>
          <a:lstStyle/>
          <a:p>
            <a:pPr>
              <a:spcBef>
                <a:spcPts val="0"/>
              </a:spcBef>
              <a:spcAft>
                <a:spcPts val="600"/>
              </a:spcAft>
            </a:pPr>
            <a:r>
              <a:rPr lang="en-CA" dirty="0" smtClean="0"/>
              <a:t>Building relationships involves </a:t>
            </a:r>
            <a:r>
              <a:rPr lang="en-CA" dirty="0"/>
              <a:t>a range of skills that help children to make and keep friends. As they grow and develop, children learn more and more complex social skills from those around them. </a:t>
            </a:r>
            <a:endParaRPr lang="en-CA" dirty="0" smtClean="0"/>
          </a:p>
          <a:p>
            <a:pPr>
              <a:spcBef>
                <a:spcPts val="0"/>
              </a:spcBef>
              <a:spcAft>
                <a:spcPts val="600"/>
              </a:spcAft>
            </a:pPr>
            <a:r>
              <a:rPr lang="en-CA" dirty="0" smtClean="0"/>
              <a:t>This provides </a:t>
            </a:r>
            <a:r>
              <a:rPr lang="en-CA" dirty="0"/>
              <a:t>an opportunity for giving ‘on-the-spot’ </a:t>
            </a:r>
            <a:r>
              <a:rPr lang="en-CA" dirty="0" smtClean="0"/>
              <a:t>social coaching </a:t>
            </a:r>
            <a:r>
              <a:rPr lang="en-CA" dirty="0"/>
              <a:t>for </a:t>
            </a:r>
            <a:r>
              <a:rPr lang="en-CA" dirty="0" smtClean="0"/>
              <a:t>children.</a:t>
            </a:r>
          </a:p>
          <a:p>
            <a:pPr>
              <a:spcBef>
                <a:spcPts val="0"/>
              </a:spcBef>
              <a:spcAft>
                <a:spcPts val="600"/>
              </a:spcAft>
            </a:pPr>
            <a:r>
              <a:rPr lang="en-CA" dirty="0" smtClean="0"/>
              <a:t>Provide </a:t>
            </a:r>
            <a:r>
              <a:rPr lang="en-CA" dirty="0"/>
              <a:t>positive guidance and </a:t>
            </a:r>
            <a:r>
              <a:rPr lang="en-CA" dirty="0" smtClean="0"/>
              <a:t>help </a:t>
            </a:r>
            <a:r>
              <a:rPr lang="en-CA" dirty="0"/>
              <a:t>to structure activities (without taking over) </a:t>
            </a:r>
            <a:r>
              <a:rPr lang="en-CA" dirty="0" smtClean="0"/>
              <a:t>which can </a:t>
            </a:r>
            <a:r>
              <a:rPr lang="en-CA" dirty="0"/>
              <a:t>be </a:t>
            </a:r>
            <a:r>
              <a:rPr lang="en-CA" dirty="0" smtClean="0"/>
              <a:t>very </a:t>
            </a:r>
            <a:r>
              <a:rPr lang="en-CA" dirty="0"/>
              <a:t>important when supporting children to </a:t>
            </a:r>
            <a:r>
              <a:rPr lang="en-CA" dirty="0" smtClean="0"/>
              <a:t>establish </a:t>
            </a:r>
            <a:r>
              <a:rPr lang="en-CA" dirty="0"/>
              <a:t>new friendships.</a:t>
            </a:r>
          </a:p>
        </p:txBody>
      </p:sp>
      <p:pic>
        <p:nvPicPr>
          <p:cNvPr id="13314" name="Picture 2" descr="C:\Users\LisaBakerWorthman\AppData\Local\Microsoft\Windows\Temporary Internet Files\Content.IE5\MXQ5KFZC\7782131434_35a117ed01_z[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195" r="15195"/>
          <a:stretch/>
        </p:blipFill>
        <p:spPr bwMode="auto">
          <a:xfrm>
            <a:off x="7768676" y="0"/>
            <a:ext cx="1375324" cy="1481831"/>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450E33E3-F476-444F-A998-0C3B614ED53C}" type="slidenum">
              <a:rPr lang="en-CA" smtClean="0"/>
              <a:t>21</a:t>
            </a:fld>
            <a:endParaRPr lang="en-CA" dirty="0"/>
          </a:p>
        </p:txBody>
      </p:sp>
    </p:spTree>
    <p:extLst>
      <p:ext uri="{BB962C8B-B14F-4D97-AF65-F5344CB8AC3E}">
        <p14:creationId xmlns:p14="http://schemas.microsoft.com/office/powerpoint/2010/main" val="1546613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 calcmode="lin" valueType="num">
                                      <p:cBhvr additive="base">
                                        <p:cTn id="11" dur="2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2500"/>
                            </p:stCondLst>
                            <p:childTnLst>
                              <p:par>
                                <p:cTn id="14" presetID="2" presetClass="entr" presetSubtype="4" fill="hold" grpId="0" nodeType="after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 calcmode="lin" valueType="num">
                                      <p:cBhvr additive="base">
                                        <p:cTn id="16" dur="20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7" dur="20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par>
                          <p:cTn id="18" fill="hold">
                            <p:stCondLst>
                              <p:cond delay="4500"/>
                            </p:stCondLst>
                            <p:childTnLst>
                              <p:par>
                                <p:cTn id="19" presetID="2" presetClass="entr" presetSubtype="4" fill="hold" grpId="0" nodeType="after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additive="base">
                                        <p:cTn id="21" dur="20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2" dur="20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par>
                          <p:cTn id="23" fill="hold">
                            <p:stCondLst>
                              <p:cond delay="6500"/>
                            </p:stCondLst>
                            <p:childTnLst>
                              <p:par>
                                <p:cTn id="24" presetID="10" presetClass="entr" presetSubtype="0" fill="hold" nodeType="afterEffect">
                                  <p:stCondLst>
                                    <p:cond delay="0"/>
                                  </p:stCondLst>
                                  <p:childTnLst>
                                    <p:set>
                                      <p:cBhvr>
                                        <p:cTn id="25" dur="1" fill="hold">
                                          <p:stCondLst>
                                            <p:cond delay="0"/>
                                          </p:stCondLst>
                                        </p:cTn>
                                        <p:tgtEl>
                                          <p:spTgt spid="13314"/>
                                        </p:tgtEl>
                                        <p:attrNameLst>
                                          <p:attrName>style.visibility</p:attrName>
                                        </p:attrNameLst>
                                      </p:cBhvr>
                                      <p:to>
                                        <p:strVal val="visible"/>
                                      </p:to>
                                    </p:set>
                                    <p:animEffect transition="in" filter="fade">
                                      <p:cBhvr>
                                        <p:cTn id="26" dur="10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697157" cy="6019800"/>
          </a:xfrm>
        </p:spPr>
        <p:txBody>
          <a:bodyPr>
            <a:normAutofit/>
          </a:bodyPr>
          <a:lstStyle/>
          <a:p>
            <a:pPr marL="109728" indent="0">
              <a:buNone/>
            </a:pPr>
            <a:r>
              <a:rPr lang="en-CA" sz="3200" b="1" dirty="0" smtClean="0"/>
              <a:t>Teaching Friendship </a:t>
            </a:r>
            <a:r>
              <a:rPr lang="en-CA" sz="3200" b="1" dirty="0"/>
              <a:t>S</a:t>
            </a:r>
            <a:r>
              <a:rPr lang="en-CA" sz="3200" b="1" dirty="0" smtClean="0"/>
              <a:t>kills through Play</a:t>
            </a:r>
            <a:r>
              <a:rPr lang="en-CA" sz="3200" dirty="0"/>
              <a:t/>
            </a:r>
            <a:br>
              <a:rPr lang="en-CA" sz="3200" dirty="0"/>
            </a:br>
            <a:endParaRPr lang="en-CA" sz="3200" dirty="0"/>
          </a:p>
          <a:p>
            <a:pPr marL="109728" indent="0">
              <a:buNone/>
            </a:pPr>
            <a:r>
              <a:rPr lang="en-CA" dirty="0" smtClean="0"/>
              <a:t>Playing </a:t>
            </a:r>
            <a:r>
              <a:rPr lang="en-CA" dirty="0"/>
              <a:t>with your child, following their lead and having fun together will give your child lots of </a:t>
            </a:r>
            <a:r>
              <a:rPr lang="en-CA" dirty="0" smtClean="0"/>
              <a:t>practice </a:t>
            </a:r>
            <a:r>
              <a:rPr lang="en-CA" dirty="0"/>
              <a:t>in cooperation, turn taking and </a:t>
            </a:r>
            <a:r>
              <a:rPr lang="en-CA" dirty="0" smtClean="0"/>
              <a:t>negotiation while you model for them.</a:t>
            </a:r>
          </a:p>
          <a:p>
            <a:pPr marL="109728" indent="0">
              <a:buNone/>
            </a:pPr>
            <a:endParaRPr lang="en-US" dirty="0"/>
          </a:p>
          <a:p>
            <a:pPr marL="109728" indent="0">
              <a:buNone/>
            </a:pPr>
            <a:r>
              <a:rPr lang="en-CA" dirty="0"/>
              <a:t>Playing make believe games (e.g., “let’s pretend we are at school...”) with your child can be a way for your child to put social skills into practice and for you to check their development.</a:t>
            </a:r>
          </a:p>
          <a:p>
            <a:pPr marL="109728" indent="0">
              <a:buNone/>
            </a:pPr>
            <a:endParaRPr lang="en-US" sz="2800" dirty="0"/>
          </a:p>
          <a:p>
            <a:pPr marL="109728" indent="0">
              <a:buNone/>
            </a:pPr>
            <a:endParaRPr lang="en-CA" sz="2800" dirty="0"/>
          </a:p>
          <a:p>
            <a:pPr marL="109728" indent="0">
              <a:buNone/>
            </a:pPr>
            <a:endParaRPr lang="en-CA" dirty="0"/>
          </a:p>
          <a:p>
            <a:endParaRPr lang="en-US" dirty="0" smtClean="0"/>
          </a:p>
          <a:p>
            <a:endParaRPr lang="en-CA" dirty="0"/>
          </a:p>
        </p:txBody>
      </p:sp>
      <p:sp>
        <p:nvSpPr>
          <p:cNvPr id="2" name="Slide Number Placeholder 1"/>
          <p:cNvSpPr>
            <a:spLocks noGrp="1"/>
          </p:cNvSpPr>
          <p:nvPr>
            <p:ph type="sldNum" sz="quarter" idx="12"/>
          </p:nvPr>
        </p:nvSpPr>
        <p:spPr/>
        <p:txBody>
          <a:bodyPr/>
          <a:lstStyle/>
          <a:p>
            <a:fld id="{450E33E3-F476-444F-A998-0C3B614ED53C}" type="slidenum">
              <a:rPr lang="en-CA" smtClean="0"/>
              <a:t>22</a:t>
            </a:fld>
            <a:endParaRPr lang="en-CA" dirty="0"/>
          </a:p>
        </p:txBody>
      </p:sp>
    </p:spTree>
    <p:extLst>
      <p:ext uri="{BB962C8B-B14F-4D97-AF65-F5344CB8AC3E}">
        <p14:creationId xmlns:p14="http://schemas.microsoft.com/office/powerpoint/2010/main" val="4173435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4" fill="hold" grpId="0" nodeType="after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52400"/>
            <a:ext cx="8458200" cy="5702491"/>
          </a:xfrm>
        </p:spPr>
        <p:txBody>
          <a:bodyPr>
            <a:normAutofit/>
          </a:bodyPr>
          <a:lstStyle/>
          <a:p>
            <a:pPr marL="109728" indent="0">
              <a:buNone/>
            </a:pPr>
            <a:r>
              <a:rPr lang="en-CA" dirty="0" smtClean="0"/>
              <a:t>Playing </a:t>
            </a:r>
            <a:r>
              <a:rPr lang="en-CA" dirty="0"/>
              <a:t>simple board games or card games with children helps them develop sharing and turn taking skills. Game playing also helps children develop skills for coping with disappointment such as when they do not always win. </a:t>
            </a:r>
            <a:endParaRPr lang="en-CA" dirty="0" smtClean="0"/>
          </a:p>
          <a:p>
            <a:pPr marL="109728" indent="0">
              <a:buNone/>
            </a:pPr>
            <a:endParaRPr lang="en-CA" dirty="0"/>
          </a:p>
          <a:p>
            <a:pPr marL="109728" indent="0">
              <a:buNone/>
            </a:pPr>
            <a:r>
              <a:rPr lang="en-CA" dirty="0" smtClean="0"/>
              <a:t>Making </a:t>
            </a:r>
            <a:r>
              <a:rPr lang="en-CA" dirty="0"/>
              <a:t>time for play with your child will help to develop their skills as well as strengthen your relationship.</a:t>
            </a:r>
          </a:p>
          <a:p>
            <a:pPr marL="109728" indent="0">
              <a:buNone/>
            </a:pPr>
            <a:endParaRPr lang="en-CA" dirty="0"/>
          </a:p>
          <a:p>
            <a:endParaRPr lang="en-CA" dirty="0"/>
          </a:p>
        </p:txBody>
      </p:sp>
      <p:pic>
        <p:nvPicPr>
          <p:cNvPr id="2051" name="Picture 3" descr="C:\Users\LisaBakerWorthman\AppData\Local\Microsoft\Windows\Temporary Internet Files\Content.IE5\6K2HHDUN\Children_playing_boardgame_by_4getfoo[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4200" y="4486274"/>
            <a:ext cx="4638949" cy="237172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450E33E3-F476-444F-A998-0C3B614ED53C}" type="slidenum">
              <a:rPr lang="en-CA" smtClean="0"/>
              <a:t>23</a:t>
            </a:fld>
            <a:endParaRPr lang="en-CA" dirty="0"/>
          </a:p>
        </p:txBody>
      </p:sp>
    </p:spTree>
    <p:extLst>
      <p:ext uri="{BB962C8B-B14F-4D97-AF65-F5344CB8AC3E}">
        <p14:creationId xmlns:p14="http://schemas.microsoft.com/office/powerpoint/2010/main" val="2146055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2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grpId="0" nodeType="after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 calcmode="lin" valueType="num">
                                      <p:cBhvr additive="base">
                                        <p:cTn id="12" dur="20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10" presetClass="entr" presetSubtype="0" fill="hold" nodeType="afterEffect">
                                  <p:stCondLst>
                                    <p:cond delay="0"/>
                                  </p:stCondLst>
                                  <p:childTnLst>
                                    <p:set>
                                      <p:cBhvr>
                                        <p:cTn id="16" dur="1" fill="hold">
                                          <p:stCondLst>
                                            <p:cond delay="0"/>
                                          </p:stCondLst>
                                        </p:cTn>
                                        <p:tgtEl>
                                          <p:spTgt spid="2051"/>
                                        </p:tgtEl>
                                        <p:attrNameLst>
                                          <p:attrName>style.visibility</p:attrName>
                                        </p:attrNameLst>
                                      </p:cBhvr>
                                      <p:to>
                                        <p:strVal val="visible"/>
                                      </p:to>
                                    </p:set>
                                    <p:animEffect transition="in" filter="fade">
                                      <p:cBhvr>
                                        <p:cTn id="17"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152400"/>
            <a:ext cx="8915400" cy="1752600"/>
          </a:xfrm>
        </p:spPr>
        <p:txBody>
          <a:bodyPr>
            <a:noAutofit/>
          </a:bodyPr>
          <a:lstStyle/>
          <a:p>
            <a:r>
              <a:rPr lang="en-US" b="1" dirty="0">
                <a:latin typeface="+mn-lt"/>
                <a:ea typeface="+mn-ea"/>
                <a:cs typeface="+mn-cs"/>
              </a:rPr>
              <a:t>Notice</a:t>
            </a:r>
            <a:r>
              <a:rPr lang="en-US" b="1" dirty="0" smtClean="0">
                <a:latin typeface="+mn-lt"/>
                <a:ea typeface="+mn-ea"/>
                <a:cs typeface="+mn-cs"/>
              </a:rPr>
              <a:t>…</a:t>
            </a:r>
            <a:br>
              <a:rPr lang="en-US" b="1" dirty="0" smtClean="0">
                <a:latin typeface="+mn-lt"/>
                <a:ea typeface="+mn-ea"/>
                <a:cs typeface="+mn-cs"/>
              </a:rPr>
            </a:br>
            <a:r>
              <a:rPr lang="en-US" sz="3200" dirty="0">
                <a:latin typeface="+mn-lt"/>
                <a:ea typeface="+mn-ea"/>
                <a:cs typeface="+mn-cs"/>
              </a:rPr>
              <a:t>new skills your child is learning and support them as needed</a:t>
            </a:r>
            <a:r>
              <a:rPr lang="en-US" sz="3200" dirty="0" smtClean="0">
                <a:latin typeface="+mn-lt"/>
                <a:ea typeface="+mn-ea"/>
                <a:cs typeface="+mn-cs"/>
              </a:rPr>
              <a:t>.</a:t>
            </a:r>
            <a:endParaRPr lang="en-CA" sz="3200" dirty="0">
              <a:latin typeface="+mn-lt"/>
              <a:ea typeface="+mn-ea"/>
              <a:cs typeface="+mn-cs"/>
            </a:endParaRPr>
          </a:p>
        </p:txBody>
      </p:sp>
      <p:sp>
        <p:nvSpPr>
          <p:cNvPr id="2" name="Content Placeholder 1"/>
          <p:cNvSpPr>
            <a:spLocks noGrp="1"/>
          </p:cNvSpPr>
          <p:nvPr>
            <p:ph idx="1"/>
          </p:nvPr>
        </p:nvSpPr>
        <p:spPr>
          <a:xfrm>
            <a:off x="228600" y="2286000"/>
            <a:ext cx="8839200" cy="3949891"/>
          </a:xfrm>
        </p:spPr>
        <p:txBody>
          <a:bodyPr>
            <a:normAutofit lnSpcReduction="10000"/>
          </a:bodyPr>
          <a:lstStyle/>
          <a:p>
            <a:pPr marL="566928" indent="-457200"/>
            <a:r>
              <a:rPr lang="en-US" dirty="0" smtClean="0"/>
              <a:t>It is important to note their achievements and celebrate with them - put </a:t>
            </a:r>
            <a:r>
              <a:rPr lang="en-US" dirty="0"/>
              <a:t>your child’s creations on display</a:t>
            </a:r>
          </a:p>
          <a:p>
            <a:pPr marL="566928" indent="-457200"/>
            <a:endParaRPr lang="en-US" dirty="0" smtClean="0"/>
          </a:p>
          <a:p>
            <a:pPr marL="566928" indent="-457200"/>
            <a:r>
              <a:rPr lang="en-US" dirty="0" smtClean="0"/>
              <a:t>It is also important to note if they have not achieved a skill and seek </a:t>
            </a:r>
            <a:r>
              <a:rPr lang="en-US" dirty="0"/>
              <a:t>professional advice if you are concerned about your child’s development</a:t>
            </a:r>
            <a:r>
              <a:rPr lang="en-US" dirty="0" smtClean="0"/>
              <a:t>.</a:t>
            </a:r>
            <a:endParaRPr lang="en-CA" dirty="0"/>
          </a:p>
        </p:txBody>
      </p:sp>
      <p:sp>
        <p:nvSpPr>
          <p:cNvPr id="4" name="Slide Number Placeholder 3"/>
          <p:cNvSpPr>
            <a:spLocks noGrp="1"/>
          </p:cNvSpPr>
          <p:nvPr>
            <p:ph type="sldNum" sz="quarter" idx="12"/>
          </p:nvPr>
        </p:nvSpPr>
        <p:spPr/>
        <p:txBody>
          <a:bodyPr/>
          <a:lstStyle/>
          <a:p>
            <a:fld id="{450E33E3-F476-444F-A998-0C3B614ED53C}" type="slidenum">
              <a:rPr lang="en-CA" smtClean="0"/>
              <a:t>24</a:t>
            </a:fld>
            <a:endParaRPr lang="en-CA" dirty="0"/>
          </a:p>
        </p:txBody>
      </p:sp>
    </p:spTree>
    <p:extLst>
      <p:ext uri="{BB962C8B-B14F-4D97-AF65-F5344CB8AC3E}">
        <p14:creationId xmlns:p14="http://schemas.microsoft.com/office/powerpoint/2010/main" val="3849369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 calcmode="lin" valueType="num">
                                      <p:cBhvr additive="base">
                                        <p:cTn id="11" dur="2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2500"/>
                            </p:stCondLst>
                            <p:childTnLst>
                              <p:par>
                                <p:cTn id="14" presetID="2" presetClass="entr" presetSubtype="4" fill="hold" grpId="0" nodeType="after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 calcmode="lin" valueType="num">
                                      <p:cBhvr additive="base">
                                        <p:cTn id="16" dur="20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7" dur="20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304800"/>
            <a:ext cx="8458200" cy="5702491"/>
          </a:xfrm>
        </p:spPr>
        <p:txBody>
          <a:bodyPr>
            <a:normAutofit/>
          </a:bodyPr>
          <a:lstStyle/>
          <a:p>
            <a:pPr marL="566928" indent="-457200"/>
            <a:r>
              <a:rPr lang="en-US" dirty="0" smtClean="0"/>
              <a:t>Scaffold their abilities – provide the level of support needed to learn a new task and then slowly reduce the support as they develop an understanding of how to complete it on their own.</a:t>
            </a:r>
          </a:p>
          <a:p>
            <a:pPr marL="109728" indent="0">
              <a:buNone/>
            </a:pPr>
            <a:endParaRPr lang="en-US" dirty="0"/>
          </a:p>
          <a:p>
            <a:pPr marL="109728" indent="0">
              <a:buNone/>
            </a:pPr>
            <a:endParaRPr lang="en-US" dirty="0" smtClean="0"/>
          </a:p>
          <a:p>
            <a:pPr marL="109728" indent="0">
              <a:buNone/>
            </a:pPr>
            <a:endParaRPr lang="en-US" dirty="0"/>
          </a:p>
          <a:p>
            <a:pPr marL="109728" indent="0">
              <a:buNone/>
            </a:pPr>
            <a:endParaRPr lang="en-US" dirty="0" smtClean="0"/>
          </a:p>
          <a:p>
            <a:pPr marL="109728" indent="0">
              <a:buNone/>
            </a:pPr>
            <a:endParaRPr lang="en-US" dirty="0"/>
          </a:p>
          <a:p>
            <a:pPr marL="109728" indent="0">
              <a:buNone/>
            </a:pPr>
            <a:endParaRPr lang="en-US" dirty="0" smtClean="0"/>
          </a:p>
          <a:p>
            <a:pPr marL="109728" indent="0">
              <a:buNone/>
            </a:pPr>
            <a:endParaRPr lang="en-CA" dirty="0">
              <a:solidFill>
                <a:schemeClr val="accent4">
                  <a:lumMod val="75000"/>
                </a:schemeClr>
              </a:solidFill>
            </a:endParaRPr>
          </a:p>
          <a:p>
            <a:endParaRPr lang="en-CA" dirty="0"/>
          </a:p>
        </p:txBody>
      </p:sp>
      <p:pic>
        <p:nvPicPr>
          <p:cNvPr id="1030" name="Picture 6" descr="C:\Users\LisaBakerWorthman\AppData\Local\Microsoft\Windows\Temporary Internet Files\Content.IE5\LRCYD3KJ\child-climbing[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2054" y="2895600"/>
            <a:ext cx="5147095" cy="340995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450E33E3-F476-444F-A998-0C3B614ED53C}" type="slidenum">
              <a:rPr lang="en-CA" smtClean="0"/>
              <a:t>25</a:t>
            </a:fld>
            <a:endParaRPr lang="en-CA" dirty="0"/>
          </a:p>
        </p:txBody>
      </p:sp>
    </p:spTree>
    <p:extLst>
      <p:ext uri="{BB962C8B-B14F-4D97-AF65-F5344CB8AC3E}">
        <p14:creationId xmlns:p14="http://schemas.microsoft.com/office/powerpoint/2010/main" val="365062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2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10" presetClass="entr" presetSubtype="0" fill="hold" nodeType="afterEffect">
                                  <p:stCondLst>
                                    <p:cond delay="0"/>
                                  </p:stCondLst>
                                  <p:childTnLst>
                                    <p:set>
                                      <p:cBhvr>
                                        <p:cTn id="11" dur="1" fill="hold">
                                          <p:stCondLst>
                                            <p:cond delay="0"/>
                                          </p:stCondLst>
                                        </p:cTn>
                                        <p:tgtEl>
                                          <p:spTgt spid="1030"/>
                                        </p:tgtEl>
                                        <p:attrNameLst>
                                          <p:attrName>style.visibility</p:attrName>
                                        </p:attrNameLst>
                                      </p:cBhvr>
                                      <p:to>
                                        <p:strVal val="visible"/>
                                      </p:to>
                                    </p:set>
                                    <p:animEffect transition="in" filter="fade">
                                      <p:cBhvr>
                                        <p:cTn id="12"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0"/>
            <a:ext cx="8991600" cy="2362200"/>
          </a:xfrm>
        </p:spPr>
        <p:txBody>
          <a:bodyPr>
            <a:normAutofit fontScale="90000"/>
          </a:bodyPr>
          <a:lstStyle/>
          <a:p>
            <a:r>
              <a:rPr lang="en-US" sz="4900" b="1" dirty="0" smtClean="0">
                <a:ea typeface="+mn-ea"/>
                <a:cs typeface="+mn-cs"/>
              </a:rPr>
              <a:t>Discuss…</a:t>
            </a:r>
            <a:br>
              <a:rPr lang="en-US" sz="4900" b="1" dirty="0" smtClean="0">
                <a:ea typeface="+mn-ea"/>
                <a:cs typeface="+mn-cs"/>
              </a:rPr>
            </a:br>
            <a:r>
              <a:rPr lang="en-US" sz="3600" dirty="0" smtClean="0"/>
              <a:t>with your child what kindergarten is about and encourage children to express themselves and their feelings about starting school.</a:t>
            </a:r>
            <a:endParaRPr lang="en-CA" sz="4900" b="1" dirty="0">
              <a:ea typeface="+mn-ea"/>
              <a:cs typeface="+mn-cs"/>
            </a:endParaRPr>
          </a:p>
        </p:txBody>
      </p:sp>
      <p:sp>
        <p:nvSpPr>
          <p:cNvPr id="2" name="Content Placeholder 1"/>
          <p:cNvSpPr>
            <a:spLocks noGrp="1"/>
          </p:cNvSpPr>
          <p:nvPr>
            <p:ph idx="1"/>
          </p:nvPr>
        </p:nvSpPr>
        <p:spPr>
          <a:xfrm>
            <a:off x="152400" y="2590800"/>
            <a:ext cx="8991600" cy="4267200"/>
          </a:xfrm>
        </p:spPr>
        <p:txBody>
          <a:bodyPr>
            <a:noAutofit/>
          </a:bodyPr>
          <a:lstStyle/>
          <a:p>
            <a:pPr marL="566928" indent="-457200">
              <a:spcBef>
                <a:spcPts val="0"/>
              </a:spcBef>
              <a:spcAft>
                <a:spcPts val="600"/>
              </a:spcAft>
            </a:pPr>
            <a:r>
              <a:rPr lang="en-US" dirty="0" smtClean="0"/>
              <a:t>Discuss with them some of the changes that may happen when they start school and any new routines that may start.</a:t>
            </a:r>
            <a:endParaRPr lang="en-CA" dirty="0"/>
          </a:p>
        </p:txBody>
      </p:sp>
      <p:pic>
        <p:nvPicPr>
          <p:cNvPr id="14341" name="Picture 5" descr="C:\Users\LisaBakerWorthman\AppData\Local\Microsoft\Windows\Temporary Internet Files\Content.IE5\MXQ5KFZC\3009287272_5a3ca9ba8c[1].jpg"/>
          <p:cNvPicPr>
            <a:picLocks noChangeAspect="1" noChangeArrowheads="1"/>
          </p:cNvPicPr>
          <p:nvPr/>
        </p:nvPicPr>
        <p:blipFill rotWithShape="1">
          <a:blip r:embed="rId2">
            <a:extLst>
              <a:ext uri="{28A0092B-C50C-407E-A947-70E740481C1C}">
                <a14:useLocalDpi xmlns:a14="http://schemas.microsoft.com/office/drawing/2010/main" val="0"/>
              </a:ext>
            </a:extLst>
          </a:blip>
          <a:srcRect l="41678" t="20975"/>
          <a:stretch/>
        </p:blipFill>
        <p:spPr bwMode="auto">
          <a:xfrm>
            <a:off x="4947082" y="4114800"/>
            <a:ext cx="1689038" cy="2743199"/>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450E33E3-F476-444F-A998-0C3B614ED53C}" type="slidenum">
              <a:rPr lang="en-CA" smtClean="0"/>
              <a:t>26</a:t>
            </a:fld>
            <a:endParaRPr lang="en-CA" dirty="0"/>
          </a:p>
        </p:txBody>
      </p:sp>
    </p:spTree>
    <p:extLst>
      <p:ext uri="{BB962C8B-B14F-4D97-AF65-F5344CB8AC3E}">
        <p14:creationId xmlns:p14="http://schemas.microsoft.com/office/powerpoint/2010/main" val="2543945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 calcmode="lin" valueType="num">
                                      <p:cBhvr additive="base">
                                        <p:cTn id="11" dur="2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2500"/>
                            </p:stCondLst>
                            <p:childTnLst>
                              <p:par>
                                <p:cTn id="14" presetID="10" presetClass="entr" presetSubtype="0" fill="hold" nodeType="afterEffect">
                                  <p:stCondLst>
                                    <p:cond delay="0"/>
                                  </p:stCondLst>
                                  <p:childTnLst>
                                    <p:set>
                                      <p:cBhvr>
                                        <p:cTn id="15" dur="1" fill="hold">
                                          <p:stCondLst>
                                            <p:cond delay="0"/>
                                          </p:stCondLst>
                                        </p:cTn>
                                        <p:tgtEl>
                                          <p:spTgt spid="14341"/>
                                        </p:tgtEl>
                                        <p:attrNameLst>
                                          <p:attrName>style.visibility</p:attrName>
                                        </p:attrNameLst>
                                      </p:cBhvr>
                                      <p:to>
                                        <p:strVal val="visible"/>
                                      </p:to>
                                    </p:set>
                                    <p:animEffect transition="in" filter="fade">
                                      <p:cBhvr>
                                        <p:cTn id="16" dur="500"/>
                                        <p:tgtEl>
                                          <p:spTgt spid="14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1"/>
            <a:ext cx="8229600" cy="3200400"/>
          </a:xfrm>
        </p:spPr>
        <p:txBody>
          <a:bodyPr>
            <a:normAutofit lnSpcReduction="10000"/>
          </a:bodyPr>
          <a:lstStyle/>
          <a:p>
            <a:pPr marL="566928" indent="-457200">
              <a:spcBef>
                <a:spcPts val="0"/>
              </a:spcBef>
              <a:spcAft>
                <a:spcPts val="600"/>
              </a:spcAft>
            </a:pPr>
            <a:r>
              <a:rPr lang="en-CA" dirty="0" smtClean="0"/>
              <a:t>At this age children can find it difficult to put their thoughts and feelings into words.</a:t>
            </a:r>
          </a:p>
          <a:p>
            <a:pPr marL="109728" indent="0">
              <a:spcBef>
                <a:spcPts val="0"/>
              </a:spcBef>
              <a:spcAft>
                <a:spcPts val="600"/>
              </a:spcAft>
              <a:buNone/>
            </a:pPr>
            <a:r>
              <a:rPr lang="en-CA" dirty="0" smtClean="0"/>
              <a:t> </a:t>
            </a:r>
          </a:p>
          <a:p>
            <a:pPr marL="566928" indent="-457200">
              <a:spcBef>
                <a:spcPts val="0"/>
              </a:spcBef>
              <a:spcAft>
                <a:spcPts val="600"/>
              </a:spcAft>
            </a:pPr>
            <a:r>
              <a:rPr lang="en-CA" dirty="0" smtClean="0"/>
              <a:t>Through gentle encouragement and guidance over time they will learn to share what they are thinking and feeling.</a:t>
            </a:r>
          </a:p>
          <a:p>
            <a:endParaRPr lang="en-US" dirty="0"/>
          </a:p>
        </p:txBody>
      </p:sp>
      <p:sp>
        <p:nvSpPr>
          <p:cNvPr id="4" name="Slide Number Placeholder 3"/>
          <p:cNvSpPr>
            <a:spLocks noGrp="1"/>
          </p:cNvSpPr>
          <p:nvPr>
            <p:ph type="sldNum" sz="quarter" idx="12"/>
          </p:nvPr>
        </p:nvSpPr>
        <p:spPr/>
        <p:txBody>
          <a:bodyPr/>
          <a:lstStyle/>
          <a:p>
            <a:fld id="{450E33E3-F476-444F-A998-0C3B614ED53C}" type="slidenum">
              <a:rPr lang="en-CA" smtClean="0"/>
              <a:t>27</a:t>
            </a:fld>
            <a:endParaRPr lang="en-CA" dirty="0"/>
          </a:p>
        </p:txBody>
      </p:sp>
    </p:spTree>
    <p:extLst>
      <p:ext uri="{BB962C8B-B14F-4D97-AF65-F5344CB8AC3E}">
        <p14:creationId xmlns:p14="http://schemas.microsoft.com/office/powerpoint/2010/main" val="1346949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4"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152400"/>
            <a:ext cx="8928562" cy="6629400"/>
          </a:xfrm>
        </p:spPr>
        <p:txBody>
          <a:bodyPr>
            <a:noAutofit/>
          </a:bodyPr>
          <a:lstStyle/>
          <a:p>
            <a:pPr marL="109728" indent="0">
              <a:buNone/>
            </a:pPr>
            <a:r>
              <a:rPr lang="en-CA" b="1" dirty="0" smtClean="0"/>
              <a:t>Social </a:t>
            </a:r>
            <a:r>
              <a:rPr lang="en-CA" b="1" dirty="0"/>
              <a:t>rules</a:t>
            </a:r>
            <a:r>
              <a:rPr lang="en-CA" dirty="0">
                <a:solidFill>
                  <a:schemeClr val="accent1">
                    <a:lumMod val="75000"/>
                  </a:schemeClr>
                </a:solidFill>
              </a:rPr>
              <a:t/>
            </a:r>
            <a:br>
              <a:rPr lang="en-CA" dirty="0">
                <a:solidFill>
                  <a:schemeClr val="accent1">
                    <a:lumMod val="75000"/>
                  </a:schemeClr>
                </a:solidFill>
              </a:rPr>
            </a:br>
            <a:endParaRPr lang="en-CA" dirty="0" smtClean="0">
              <a:solidFill>
                <a:schemeClr val="accent1">
                  <a:lumMod val="75000"/>
                </a:schemeClr>
              </a:solidFill>
            </a:endParaRPr>
          </a:p>
          <a:p>
            <a:pPr marL="109728" indent="0">
              <a:spcBef>
                <a:spcPts val="0"/>
              </a:spcBef>
              <a:buNone/>
            </a:pPr>
            <a:r>
              <a:rPr lang="en-CA" dirty="0" smtClean="0"/>
              <a:t>Talk </a:t>
            </a:r>
            <a:r>
              <a:rPr lang="en-CA" dirty="0"/>
              <a:t>to your child about how different settings have different rules (e.g., at the cinema people do not talk during the movie, at family functions there may be different rules around eating, at the </a:t>
            </a:r>
            <a:r>
              <a:rPr lang="en-CA" dirty="0" smtClean="0"/>
              <a:t>swimming </a:t>
            </a:r>
            <a:r>
              <a:rPr lang="en-CA" dirty="0"/>
              <a:t>pool there are rules to </a:t>
            </a:r>
            <a:r>
              <a:rPr lang="en-CA" dirty="0" smtClean="0"/>
              <a:t>keep people </a:t>
            </a:r>
            <a:r>
              <a:rPr lang="en-CA" dirty="0"/>
              <a:t>safe etc.) </a:t>
            </a:r>
            <a:endParaRPr lang="en-CA" dirty="0" smtClean="0"/>
          </a:p>
          <a:p>
            <a:pPr marL="109728" indent="0">
              <a:buNone/>
            </a:pPr>
            <a:endParaRPr lang="en-CA" dirty="0" smtClean="0"/>
          </a:p>
          <a:p>
            <a:pPr marL="109728" indent="0">
              <a:spcBef>
                <a:spcPts val="0"/>
              </a:spcBef>
              <a:buNone/>
            </a:pPr>
            <a:r>
              <a:rPr lang="en-CA" dirty="0" smtClean="0"/>
              <a:t>This </a:t>
            </a:r>
            <a:r>
              <a:rPr lang="en-CA" dirty="0"/>
              <a:t>will help to develop your child’s </a:t>
            </a:r>
            <a:br>
              <a:rPr lang="en-CA" dirty="0"/>
            </a:br>
            <a:r>
              <a:rPr lang="en-CA" dirty="0" smtClean="0"/>
              <a:t>understanding </a:t>
            </a:r>
            <a:r>
              <a:rPr lang="en-CA" dirty="0"/>
              <a:t>that there will </a:t>
            </a:r>
            <a:r>
              <a:rPr lang="en-CA" dirty="0" smtClean="0"/>
              <a:t>be</a:t>
            </a:r>
            <a:br>
              <a:rPr lang="en-CA" dirty="0" smtClean="0"/>
            </a:br>
            <a:r>
              <a:rPr lang="en-CA" dirty="0" smtClean="0"/>
              <a:t>some </a:t>
            </a:r>
            <a:r>
              <a:rPr lang="en-CA" dirty="0"/>
              <a:t>new rules they will need </a:t>
            </a:r>
            <a:r>
              <a:rPr lang="en-CA" dirty="0" smtClean="0"/>
              <a:t>to</a:t>
            </a:r>
            <a:br>
              <a:rPr lang="en-CA" dirty="0" smtClean="0"/>
            </a:br>
            <a:r>
              <a:rPr lang="en-CA" dirty="0" smtClean="0"/>
              <a:t>learn</a:t>
            </a:r>
            <a:r>
              <a:rPr lang="en-CA" dirty="0"/>
              <a:t>, remember and follow. </a:t>
            </a:r>
          </a:p>
          <a:p>
            <a:pPr marL="109728" indent="0">
              <a:spcBef>
                <a:spcPts val="0"/>
              </a:spcBef>
              <a:buNone/>
            </a:pPr>
            <a:endParaRPr lang="en-CA" dirty="0"/>
          </a:p>
        </p:txBody>
      </p:sp>
      <p:pic>
        <p:nvPicPr>
          <p:cNvPr id="15364" name="Picture 4" descr="C:\Users\LisaBakerWorthman\AppData\Local\Microsoft\Windows\Temporary Internet Files\Content.IE5\H5I0DKBV\1000000236[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188" t="14375" r="4453"/>
          <a:stretch/>
        </p:blipFill>
        <p:spPr bwMode="auto">
          <a:xfrm>
            <a:off x="6553200" y="3886200"/>
            <a:ext cx="2450823" cy="1685838"/>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450E33E3-F476-444F-A998-0C3B614ED53C}" type="slidenum">
              <a:rPr lang="en-CA" smtClean="0"/>
              <a:t>28</a:t>
            </a:fld>
            <a:endParaRPr lang="en-CA" dirty="0"/>
          </a:p>
        </p:txBody>
      </p:sp>
    </p:spTree>
    <p:extLst>
      <p:ext uri="{BB962C8B-B14F-4D97-AF65-F5344CB8AC3E}">
        <p14:creationId xmlns:p14="http://schemas.microsoft.com/office/powerpoint/2010/main" val="3974925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2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grpId="0" nodeType="after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additive="base">
                                        <p:cTn id="12" dur="20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4" fill="hold" grpId="0" nodeType="after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 calcmode="lin" valueType="num">
                                      <p:cBhvr additive="base">
                                        <p:cTn id="17" dur="20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par>
                          <p:cTn id="19" fill="hold">
                            <p:stCondLst>
                              <p:cond delay="6000"/>
                            </p:stCondLst>
                            <p:childTnLst>
                              <p:par>
                                <p:cTn id="20" presetID="10" presetClass="entr" presetSubtype="0" fill="hold" nodeType="afterEffect">
                                  <p:stCondLst>
                                    <p:cond delay="0"/>
                                  </p:stCondLst>
                                  <p:childTnLst>
                                    <p:set>
                                      <p:cBhvr>
                                        <p:cTn id="21" dur="1" fill="hold">
                                          <p:stCondLst>
                                            <p:cond delay="0"/>
                                          </p:stCondLst>
                                        </p:cTn>
                                        <p:tgtEl>
                                          <p:spTgt spid="15364"/>
                                        </p:tgtEl>
                                        <p:attrNameLst>
                                          <p:attrName>style.visibility</p:attrName>
                                        </p:attrNameLst>
                                      </p:cBhvr>
                                      <p:to>
                                        <p:strVal val="visible"/>
                                      </p:to>
                                    </p:set>
                                    <p:animEffect transition="in" filter="fade">
                                      <p:cBhvr>
                                        <p:cTn id="22" dur="500"/>
                                        <p:tgtEl>
                                          <p:spTgt spid="15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763000" cy="762000"/>
          </a:xfrm>
        </p:spPr>
        <p:txBody>
          <a:bodyPr>
            <a:noAutofit/>
          </a:bodyPr>
          <a:lstStyle/>
          <a:p>
            <a:pPr algn="l"/>
            <a:r>
              <a:rPr lang="en-CA" sz="3200" b="1" dirty="0"/>
              <a:t>S</a:t>
            </a:r>
            <a:r>
              <a:rPr lang="en-CA" sz="3200" b="1" dirty="0" smtClean="0"/>
              <a:t>upport </a:t>
            </a:r>
            <a:r>
              <a:rPr lang="en-CA" sz="3200" b="1" dirty="0"/>
              <a:t>your child to talk about their feelings </a:t>
            </a:r>
            <a:r>
              <a:rPr lang="en-CA" sz="3200" b="1" dirty="0" smtClean="0"/>
              <a:t>by :</a:t>
            </a:r>
            <a:endParaRPr lang="en-CA" sz="3200" b="1" dirty="0"/>
          </a:p>
        </p:txBody>
      </p:sp>
      <p:sp>
        <p:nvSpPr>
          <p:cNvPr id="3" name="Content Placeholder 2"/>
          <p:cNvSpPr>
            <a:spLocks noGrp="1"/>
          </p:cNvSpPr>
          <p:nvPr>
            <p:ph idx="1"/>
          </p:nvPr>
        </p:nvSpPr>
        <p:spPr>
          <a:xfrm>
            <a:off x="15536" y="1066800"/>
            <a:ext cx="8976064" cy="6019800"/>
          </a:xfrm>
        </p:spPr>
        <p:txBody>
          <a:bodyPr>
            <a:noAutofit/>
          </a:bodyPr>
          <a:lstStyle/>
          <a:p>
            <a:pPr marL="566928" indent="-457200">
              <a:spcBef>
                <a:spcPts val="0"/>
              </a:spcBef>
              <a:spcAft>
                <a:spcPts val="1200"/>
              </a:spcAft>
            </a:pPr>
            <a:r>
              <a:rPr lang="en-CA" b="1" dirty="0" smtClean="0"/>
              <a:t>Using </a:t>
            </a:r>
            <a:r>
              <a:rPr lang="en-CA" b="1" dirty="0"/>
              <a:t>stories and books</a:t>
            </a:r>
            <a:endParaRPr lang="en-CA" b="1" dirty="0" smtClean="0"/>
          </a:p>
          <a:p>
            <a:pPr marL="966978" lvl="1" indent="-457200">
              <a:spcBef>
                <a:spcPts val="0"/>
              </a:spcBef>
              <a:spcAft>
                <a:spcPts val="1200"/>
              </a:spcAft>
              <a:buFont typeface="Courier New" panose="02070309020205020404" pitchFamily="49" charset="0"/>
              <a:buChar char="o"/>
            </a:pPr>
            <a:r>
              <a:rPr lang="en-CA" b="1" dirty="0" smtClean="0"/>
              <a:t>Stories are a great </a:t>
            </a:r>
            <a:r>
              <a:rPr lang="en-CA" b="1" dirty="0"/>
              <a:t>way to </a:t>
            </a:r>
            <a:r>
              <a:rPr lang="en-CA" b="1" dirty="0" smtClean="0"/>
              <a:t>open up discussion around </a:t>
            </a:r>
            <a:r>
              <a:rPr lang="en-CA" b="1" dirty="0"/>
              <a:t>feelings</a:t>
            </a:r>
            <a:r>
              <a:rPr lang="en-CA" dirty="0"/>
              <a:t> </a:t>
            </a:r>
            <a:r>
              <a:rPr lang="en-CA" dirty="0" smtClean="0"/>
              <a:t>“Why </a:t>
            </a:r>
            <a:r>
              <a:rPr lang="en-CA" dirty="0"/>
              <a:t>do you </a:t>
            </a:r>
            <a:r>
              <a:rPr lang="en-CA" dirty="0" smtClean="0"/>
              <a:t>think ‘Jimmy’ is </a:t>
            </a:r>
            <a:r>
              <a:rPr lang="en-CA" dirty="0"/>
              <a:t>feeling like that?”; </a:t>
            </a:r>
            <a:r>
              <a:rPr lang="en-CA" dirty="0" smtClean="0"/>
              <a:t>“Hmmm, I </a:t>
            </a:r>
            <a:r>
              <a:rPr lang="en-CA" dirty="0"/>
              <a:t>wonder what </a:t>
            </a:r>
            <a:r>
              <a:rPr lang="en-CA" dirty="0" smtClean="0"/>
              <a:t>he </a:t>
            </a:r>
            <a:r>
              <a:rPr lang="en-CA" dirty="0"/>
              <a:t>could do about </a:t>
            </a:r>
            <a:r>
              <a:rPr lang="en-CA" dirty="0" smtClean="0"/>
              <a:t>…”</a:t>
            </a:r>
            <a:endParaRPr lang="en-CA" dirty="0"/>
          </a:p>
          <a:p>
            <a:pPr marL="966978" lvl="1" indent="-457200">
              <a:spcBef>
                <a:spcPts val="0"/>
              </a:spcBef>
              <a:spcAft>
                <a:spcPts val="1200"/>
              </a:spcAft>
              <a:buFont typeface="Courier New" panose="02070309020205020404" pitchFamily="49" charset="0"/>
              <a:buChar char="o"/>
            </a:pPr>
            <a:r>
              <a:rPr lang="en-CA" b="1" dirty="0" smtClean="0"/>
              <a:t>Make </a:t>
            </a:r>
            <a:r>
              <a:rPr lang="en-CA" b="1" dirty="0"/>
              <a:t>up stories or use existing stories in books to talk about starting school. </a:t>
            </a:r>
            <a:r>
              <a:rPr lang="en-CA" dirty="0" smtClean="0"/>
              <a:t>After telling the story, </a:t>
            </a:r>
            <a:r>
              <a:rPr lang="en-CA" dirty="0"/>
              <a:t>a</a:t>
            </a:r>
            <a:r>
              <a:rPr lang="en-CA" dirty="0" smtClean="0"/>
              <a:t>sk </a:t>
            </a:r>
            <a:r>
              <a:rPr lang="en-CA" dirty="0"/>
              <a:t>questions </a:t>
            </a:r>
            <a:r>
              <a:rPr lang="en-CA" dirty="0" smtClean="0"/>
              <a:t>like </a:t>
            </a:r>
            <a:r>
              <a:rPr lang="en-CA" dirty="0"/>
              <a:t>“I wonder what things that girl was thinking about on </a:t>
            </a:r>
            <a:r>
              <a:rPr lang="en-CA" dirty="0" smtClean="0"/>
              <a:t>her </a:t>
            </a:r>
            <a:r>
              <a:rPr lang="en-CA" dirty="0"/>
              <a:t>first day?”. </a:t>
            </a:r>
            <a:r>
              <a:rPr lang="en-CA" dirty="0" smtClean="0"/>
              <a:t>This helps </a:t>
            </a:r>
            <a:r>
              <a:rPr lang="en-CA" dirty="0"/>
              <a:t>to carefully relate </a:t>
            </a:r>
            <a:r>
              <a:rPr lang="en-CA" dirty="0" smtClean="0"/>
              <a:t>the </a:t>
            </a:r>
            <a:r>
              <a:rPr lang="en-CA" dirty="0"/>
              <a:t>character’s experience back to </a:t>
            </a:r>
            <a:r>
              <a:rPr lang="en-CA" dirty="0" smtClean="0"/>
              <a:t>their feelings (“Have you </a:t>
            </a:r>
            <a:r>
              <a:rPr lang="en-CA" dirty="0"/>
              <a:t>ever felt that way?”).</a:t>
            </a:r>
          </a:p>
          <a:p>
            <a:pPr>
              <a:spcBef>
                <a:spcPts val="0"/>
              </a:spcBef>
            </a:pPr>
            <a:endParaRPr lang="en-CA" dirty="0"/>
          </a:p>
        </p:txBody>
      </p:sp>
      <p:sp>
        <p:nvSpPr>
          <p:cNvPr id="4" name="Slide Number Placeholder 3"/>
          <p:cNvSpPr>
            <a:spLocks noGrp="1"/>
          </p:cNvSpPr>
          <p:nvPr>
            <p:ph type="sldNum" sz="quarter" idx="12"/>
          </p:nvPr>
        </p:nvSpPr>
        <p:spPr/>
        <p:txBody>
          <a:bodyPr/>
          <a:lstStyle/>
          <a:p>
            <a:fld id="{450E33E3-F476-444F-A998-0C3B614ED53C}" type="slidenum">
              <a:rPr lang="en-CA" smtClean="0"/>
              <a:t>29</a:t>
            </a:fld>
            <a:endParaRPr lang="en-CA" dirty="0"/>
          </a:p>
        </p:txBody>
      </p:sp>
    </p:spTree>
    <p:extLst>
      <p:ext uri="{BB962C8B-B14F-4D97-AF65-F5344CB8AC3E}">
        <p14:creationId xmlns:p14="http://schemas.microsoft.com/office/powerpoint/2010/main" val="3298194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2500"/>
                            </p:stCondLst>
                            <p:childTnLst>
                              <p:par>
                                <p:cTn id="14" presetID="2" presetClass="entr" presetSubtype="4"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8" fill="hold">
                            <p:stCondLst>
                              <p:cond delay="4500"/>
                            </p:stCondLst>
                            <p:childTnLst>
                              <p:par>
                                <p:cTn id="19" presetID="2" presetClass="entr" presetSubtype="4"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70769" y="622554"/>
            <a:ext cx="8839200" cy="4767072"/>
          </a:xfrm>
        </p:spPr>
        <p:txBody>
          <a:bodyPr>
            <a:noAutofit/>
          </a:bodyPr>
          <a:lstStyle/>
          <a:p>
            <a:pPr marL="566928" indent="-457200">
              <a:spcBef>
                <a:spcPts val="0"/>
              </a:spcBef>
              <a:spcAft>
                <a:spcPts val="600"/>
              </a:spcAft>
            </a:pPr>
            <a:r>
              <a:rPr lang="en-CA" b="1" dirty="0">
                <a:ea typeface="Arial Unicode MS" panose="020B0604020202020204" pitchFamily="34" charset="-128"/>
                <a:cs typeface="Arial Unicode MS" panose="020B0604020202020204" pitchFamily="34" charset="-128"/>
              </a:rPr>
              <a:t>Routines and procedures</a:t>
            </a:r>
          </a:p>
          <a:p>
            <a:pPr lvl="1">
              <a:spcBef>
                <a:spcPts val="0"/>
              </a:spcBef>
              <a:spcAft>
                <a:spcPts val="600"/>
              </a:spcAft>
              <a:buFont typeface="Courier New" panose="02070309020205020404" pitchFamily="49" charset="0"/>
              <a:buChar char="o"/>
            </a:pPr>
            <a:r>
              <a:rPr lang="en-CA" dirty="0" smtClean="0">
                <a:ea typeface="Arial Unicode MS" panose="020B0604020202020204" pitchFamily="34" charset="-128"/>
                <a:cs typeface="Arial Unicode MS" panose="020B0604020202020204" pitchFamily="34" charset="-128"/>
              </a:rPr>
              <a:t>Scheduled </a:t>
            </a:r>
            <a:r>
              <a:rPr lang="en-CA" dirty="0">
                <a:ea typeface="Arial Unicode MS" panose="020B0604020202020204" pitchFamily="34" charset="-128"/>
                <a:cs typeface="Arial Unicode MS" panose="020B0604020202020204" pitchFamily="34" charset="-128"/>
              </a:rPr>
              <a:t>times for </a:t>
            </a:r>
            <a:r>
              <a:rPr lang="en-CA" dirty="0" smtClean="0">
                <a:ea typeface="Arial Unicode MS" panose="020B0604020202020204" pitchFamily="34" charset="-128"/>
                <a:cs typeface="Arial Unicode MS" panose="020B0604020202020204" pitchFamily="34" charset="-128"/>
              </a:rPr>
              <a:t>recess</a:t>
            </a:r>
          </a:p>
          <a:p>
            <a:pPr lvl="1">
              <a:spcBef>
                <a:spcPts val="0"/>
              </a:spcBef>
              <a:spcAft>
                <a:spcPts val="600"/>
              </a:spcAft>
              <a:buFont typeface="Courier New" panose="02070309020205020404" pitchFamily="49" charset="0"/>
              <a:buChar char="o"/>
            </a:pPr>
            <a:r>
              <a:rPr lang="en-CA" dirty="0" smtClean="0">
                <a:ea typeface="Arial Unicode MS" panose="020B0604020202020204" pitchFamily="34" charset="-128"/>
                <a:cs typeface="Arial Unicode MS" panose="020B0604020202020204" pitchFamily="34" charset="-128"/>
              </a:rPr>
              <a:t>School rules</a:t>
            </a:r>
          </a:p>
          <a:p>
            <a:pPr lvl="1">
              <a:spcBef>
                <a:spcPts val="0"/>
              </a:spcBef>
              <a:spcAft>
                <a:spcPts val="600"/>
              </a:spcAft>
              <a:buFont typeface="Courier New" panose="02070309020205020404" pitchFamily="49" charset="0"/>
              <a:buChar char="o"/>
            </a:pPr>
            <a:r>
              <a:rPr lang="en-CA" dirty="0" smtClean="0">
                <a:ea typeface="Arial Unicode MS" panose="020B0604020202020204" pitchFamily="34" charset="-128"/>
                <a:cs typeface="Arial Unicode MS" panose="020B0604020202020204" pitchFamily="34" charset="-128"/>
              </a:rPr>
              <a:t>Bus rules</a:t>
            </a:r>
          </a:p>
          <a:p>
            <a:pPr lvl="1">
              <a:spcBef>
                <a:spcPts val="0"/>
              </a:spcBef>
              <a:spcAft>
                <a:spcPts val="600"/>
              </a:spcAft>
              <a:buFont typeface="Courier New" panose="02070309020205020404" pitchFamily="49" charset="0"/>
              <a:buChar char="o"/>
            </a:pPr>
            <a:r>
              <a:rPr lang="en-CA" dirty="0" smtClean="0">
                <a:ea typeface="Arial Unicode MS" panose="020B0604020202020204" pitchFamily="34" charset="-128"/>
                <a:cs typeface="Arial Unicode MS" panose="020B0604020202020204" pitchFamily="34" charset="-128"/>
              </a:rPr>
              <a:t>Full day in school</a:t>
            </a:r>
          </a:p>
          <a:p>
            <a:pPr lvl="1">
              <a:spcBef>
                <a:spcPts val="0"/>
              </a:spcBef>
              <a:spcAft>
                <a:spcPts val="600"/>
              </a:spcAft>
              <a:buFont typeface="Courier New" panose="02070309020205020404" pitchFamily="49" charset="0"/>
              <a:buChar char="o"/>
            </a:pPr>
            <a:r>
              <a:rPr lang="en-CA" dirty="0" smtClean="0">
                <a:ea typeface="Arial Unicode MS" panose="020B0604020202020204" pitchFamily="34" charset="-128"/>
                <a:cs typeface="Arial Unicode MS" panose="020B0604020202020204" pitchFamily="34" charset="-128"/>
              </a:rPr>
              <a:t>Classroom management structures</a:t>
            </a:r>
          </a:p>
          <a:p>
            <a:pPr lvl="2">
              <a:spcBef>
                <a:spcPts val="0"/>
              </a:spcBef>
              <a:spcAft>
                <a:spcPts val="600"/>
              </a:spcAft>
              <a:buFont typeface="Wingdings" panose="05000000000000000000" pitchFamily="2" charset="2"/>
              <a:buChar char="§"/>
            </a:pPr>
            <a:r>
              <a:rPr lang="en-CA" dirty="0" smtClean="0">
                <a:ea typeface="Arial Unicode MS" panose="020B0604020202020204" pitchFamily="34" charset="-128"/>
                <a:cs typeface="Arial Unicode MS" panose="020B0604020202020204" pitchFamily="34" charset="-128"/>
              </a:rPr>
              <a:t>Changing books, notes from home, book orders etc.</a:t>
            </a:r>
          </a:p>
          <a:p>
            <a:pPr lvl="2">
              <a:spcBef>
                <a:spcPts val="0"/>
              </a:spcBef>
              <a:spcAft>
                <a:spcPts val="600"/>
              </a:spcAft>
              <a:buFont typeface="Wingdings" panose="05000000000000000000" pitchFamily="2" charset="2"/>
              <a:buChar char="§"/>
            </a:pPr>
            <a:r>
              <a:rPr lang="en-CA" dirty="0" smtClean="0">
                <a:ea typeface="Arial Unicode MS" panose="020B0604020202020204" pitchFamily="34" charset="-128"/>
                <a:cs typeface="Arial Unicode MS" panose="020B0604020202020204" pitchFamily="34" charset="-128"/>
              </a:rPr>
              <a:t>Lining </a:t>
            </a:r>
            <a:r>
              <a:rPr lang="en-CA" dirty="0">
                <a:ea typeface="Arial Unicode MS" panose="020B0604020202020204" pitchFamily="34" charset="-128"/>
                <a:cs typeface="Arial Unicode MS" panose="020B0604020202020204" pitchFamily="34" charset="-128"/>
              </a:rPr>
              <a:t>up, putting up </a:t>
            </a:r>
            <a:r>
              <a:rPr lang="en-CA" dirty="0" smtClean="0">
                <a:ea typeface="Arial Unicode MS" panose="020B0604020202020204" pitchFamily="34" charset="-128"/>
                <a:cs typeface="Arial Unicode MS" panose="020B0604020202020204" pitchFamily="34" charset="-128"/>
              </a:rPr>
              <a:t>hand, use of cubby space </a:t>
            </a:r>
            <a:r>
              <a:rPr lang="en-CA" dirty="0">
                <a:ea typeface="Arial Unicode MS" panose="020B0604020202020204" pitchFamily="34" charset="-128"/>
                <a:cs typeface="Arial Unicode MS" panose="020B0604020202020204" pitchFamily="34" charset="-128"/>
              </a:rPr>
              <a:t>etc.</a:t>
            </a:r>
          </a:p>
          <a:p>
            <a:pPr marL="109728" indent="0">
              <a:buNone/>
            </a:pPr>
            <a:endParaRPr lang="en-CA" dirty="0"/>
          </a:p>
        </p:txBody>
      </p:sp>
      <p:pic>
        <p:nvPicPr>
          <p:cNvPr id="3074" name="Picture 2" descr="C:\Users\LisaBakerWorthman\AppData\Local\Microsoft\Windows\Temporary Internet Files\Content.IE5\285F0DQH\photo2-e1414899855330[1].jpg"/>
          <p:cNvPicPr>
            <a:picLocks noChangeAspect="1" noChangeArrowheads="1"/>
          </p:cNvPicPr>
          <p:nvPr/>
        </p:nvPicPr>
        <p:blipFill rotWithShape="1">
          <a:blip r:embed="rId2">
            <a:extLst>
              <a:ext uri="{28A0092B-C50C-407E-A947-70E740481C1C}">
                <a14:useLocalDpi xmlns:a14="http://schemas.microsoft.com/office/drawing/2010/main" val="0"/>
              </a:ext>
            </a:extLst>
          </a:blip>
          <a:srcRect t="7711" b="9079"/>
          <a:stretch/>
        </p:blipFill>
        <p:spPr bwMode="auto">
          <a:xfrm>
            <a:off x="6629400" y="457200"/>
            <a:ext cx="2286000" cy="254889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450E33E3-F476-444F-A998-0C3B614ED53C}" type="slidenum">
              <a:rPr lang="en-CA" smtClean="0"/>
              <a:t>3</a:t>
            </a:fld>
            <a:endParaRPr lang="en-CA" dirty="0"/>
          </a:p>
        </p:txBody>
      </p:sp>
    </p:spTree>
    <p:extLst>
      <p:ext uri="{BB962C8B-B14F-4D97-AF65-F5344CB8AC3E}">
        <p14:creationId xmlns:p14="http://schemas.microsoft.com/office/powerpoint/2010/main" val="3071932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2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grpId="0" nodeType="after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additive="base">
                                        <p:cTn id="12" dur="20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4" fill="hold" grpId="0" nodeType="after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20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6000"/>
                            </p:stCondLst>
                            <p:childTnLst>
                              <p:par>
                                <p:cTn id="20" presetID="2" presetClass="entr" presetSubtype="4" fill="hold" grpId="0" nodeType="after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 calcmode="lin" valueType="num">
                                      <p:cBhvr additive="base">
                                        <p:cTn id="22" dur="20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8000"/>
                            </p:stCondLst>
                            <p:childTnLst>
                              <p:par>
                                <p:cTn id="25" presetID="2" presetClass="entr" presetSubtype="4" fill="hold" grpId="0" nodeType="after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 calcmode="lin" valueType="num">
                                      <p:cBhvr additive="base">
                                        <p:cTn id="27" dur="20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10000"/>
                            </p:stCondLst>
                            <p:childTnLst>
                              <p:par>
                                <p:cTn id="30" presetID="2" presetClass="entr" presetSubtype="4" fill="hold" grpId="0" nodeType="after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 calcmode="lin" valueType="num">
                                      <p:cBhvr additive="base">
                                        <p:cTn id="32" dur="20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3" dur="20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par>
                          <p:cTn id="34" fill="hold">
                            <p:stCondLst>
                              <p:cond delay="12000"/>
                            </p:stCondLst>
                            <p:childTnLst>
                              <p:par>
                                <p:cTn id="35" presetID="2" presetClass="entr" presetSubtype="4" fill="hold" grpId="0" nodeType="after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 calcmode="lin" valueType="num">
                                      <p:cBhvr additive="base">
                                        <p:cTn id="37" dur="20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par>
                          <p:cTn id="39" fill="hold">
                            <p:stCondLst>
                              <p:cond delay="14000"/>
                            </p:stCondLst>
                            <p:childTnLst>
                              <p:par>
                                <p:cTn id="40" presetID="2" presetClass="entr" presetSubtype="4" fill="hold" grpId="0" nodeType="after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 calcmode="lin" valueType="num">
                                      <p:cBhvr additive="base">
                                        <p:cTn id="42" dur="20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43" dur="20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par>
                          <p:cTn id="44" fill="hold">
                            <p:stCondLst>
                              <p:cond delay="16000"/>
                            </p:stCondLst>
                            <p:childTnLst>
                              <p:par>
                                <p:cTn id="45" presetID="10" presetClass="entr" presetSubtype="0" fill="hold" nodeType="afterEffect">
                                  <p:stCondLst>
                                    <p:cond delay="0"/>
                                  </p:stCondLst>
                                  <p:childTnLst>
                                    <p:set>
                                      <p:cBhvr>
                                        <p:cTn id="46" dur="1" fill="hold">
                                          <p:stCondLst>
                                            <p:cond delay="0"/>
                                          </p:stCondLst>
                                        </p:cTn>
                                        <p:tgtEl>
                                          <p:spTgt spid="3074"/>
                                        </p:tgtEl>
                                        <p:attrNameLst>
                                          <p:attrName>style.visibility</p:attrName>
                                        </p:attrNameLst>
                                      </p:cBhvr>
                                      <p:to>
                                        <p:strVal val="visible"/>
                                      </p:to>
                                    </p:set>
                                    <p:animEffect transition="in" filter="fade">
                                      <p:cBhvr>
                                        <p:cTn id="4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990600"/>
            <a:ext cx="8982076" cy="5562600"/>
          </a:xfrm>
        </p:spPr>
        <p:txBody>
          <a:bodyPr>
            <a:noAutofit/>
          </a:bodyPr>
          <a:lstStyle/>
          <a:p>
            <a:pPr>
              <a:spcBef>
                <a:spcPts val="0"/>
              </a:spcBef>
              <a:spcAft>
                <a:spcPts val="600"/>
              </a:spcAft>
            </a:pPr>
            <a:r>
              <a:rPr lang="en-CA" b="1" dirty="0" smtClean="0"/>
              <a:t>‘I WONDER…’</a:t>
            </a:r>
          </a:p>
          <a:p>
            <a:pPr marL="509778" lvl="1" indent="0">
              <a:spcBef>
                <a:spcPts val="0"/>
              </a:spcBef>
              <a:spcAft>
                <a:spcPts val="600"/>
              </a:spcAft>
              <a:buNone/>
            </a:pPr>
            <a:r>
              <a:rPr lang="en-CA" dirty="0" smtClean="0"/>
              <a:t>Asking wonder questions</a:t>
            </a:r>
            <a:r>
              <a:rPr lang="en-CA" dirty="0"/>
              <a:t>’ (e.g., “I wonder what it </a:t>
            </a:r>
            <a:r>
              <a:rPr lang="en-CA" dirty="0" smtClean="0"/>
              <a:t>will be </a:t>
            </a:r>
            <a:r>
              <a:rPr lang="en-CA" dirty="0"/>
              <a:t>like to…”; “I was wondering what you are thinking </a:t>
            </a:r>
            <a:r>
              <a:rPr lang="en-CA" dirty="0" smtClean="0"/>
              <a:t>about </a:t>
            </a:r>
            <a:r>
              <a:rPr lang="en-CA" dirty="0"/>
              <a:t>when…”) </a:t>
            </a:r>
            <a:r>
              <a:rPr lang="en-CA" dirty="0" smtClean="0"/>
              <a:t>and open-ended questions can </a:t>
            </a:r>
            <a:r>
              <a:rPr lang="en-CA" dirty="0"/>
              <a:t>help </a:t>
            </a:r>
            <a:r>
              <a:rPr lang="en-CA" dirty="0" smtClean="0"/>
              <a:t>children </a:t>
            </a:r>
            <a:r>
              <a:rPr lang="en-CA" dirty="0"/>
              <a:t>to express their thoughts and </a:t>
            </a:r>
            <a:r>
              <a:rPr lang="en-CA" dirty="0" smtClean="0"/>
              <a:t>feelings and promote curiosity.</a:t>
            </a:r>
            <a:endParaRPr lang="en-CA" dirty="0"/>
          </a:p>
          <a:p>
            <a:pPr>
              <a:spcBef>
                <a:spcPts val="0"/>
              </a:spcBef>
              <a:spcAft>
                <a:spcPts val="600"/>
              </a:spcAft>
            </a:pPr>
            <a:r>
              <a:rPr lang="en-CA" b="1" dirty="0" smtClean="0"/>
              <a:t>Using </a:t>
            </a:r>
            <a:r>
              <a:rPr lang="en-CA" b="1" dirty="0"/>
              <a:t>‘feelings’ </a:t>
            </a:r>
            <a:r>
              <a:rPr lang="en-CA" b="1" dirty="0" smtClean="0"/>
              <a:t>words</a:t>
            </a:r>
          </a:p>
          <a:p>
            <a:pPr marL="509778" lvl="1" indent="0">
              <a:spcBef>
                <a:spcPts val="0"/>
              </a:spcBef>
              <a:spcAft>
                <a:spcPts val="600"/>
              </a:spcAft>
              <a:buNone/>
            </a:pPr>
            <a:r>
              <a:rPr lang="en-CA" dirty="0" smtClean="0"/>
              <a:t>Using </a:t>
            </a:r>
            <a:r>
              <a:rPr lang="en-CA" dirty="0"/>
              <a:t>sentences like “With all this </a:t>
            </a:r>
            <a:r>
              <a:rPr lang="en-CA" dirty="0" smtClean="0"/>
              <a:t>running around, you </a:t>
            </a:r>
            <a:r>
              <a:rPr lang="en-CA" dirty="0"/>
              <a:t>seem very excited about…”; or “Sometimes </a:t>
            </a:r>
            <a:r>
              <a:rPr lang="en-CA" dirty="0" smtClean="0"/>
              <a:t>when </a:t>
            </a:r>
            <a:r>
              <a:rPr lang="en-CA" dirty="0"/>
              <a:t>I have to do something new I feel nervous </a:t>
            </a:r>
            <a:r>
              <a:rPr lang="en-CA" dirty="0" smtClean="0"/>
              <a:t>and my </a:t>
            </a:r>
            <a:r>
              <a:rPr lang="en-CA" dirty="0"/>
              <a:t>tummy feels funny …” helps to teach your child how to express their feelings</a:t>
            </a:r>
            <a:r>
              <a:rPr lang="en-CA" dirty="0" smtClean="0"/>
              <a:t>.</a:t>
            </a:r>
            <a:r>
              <a:rPr lang="en-CA" dirty="0"/>
              <a:t> </a:t>
            </a:r>
          </a:p>
          <a:p>
            <a:pPr>
              <a:spcBef>
                <a:spcPts val="0"/>
              </a:spcBef>
              <a:spcAft>
                <a:spcPts val="600"/>
              </a:spcAft>
            </a:pPr>
            <a:endParaRPr lang="en-CA" dirty="0"/>
          </a:p>
        </p:txBody>
      </p:sp>
      <p:pic>
        <p:nvPicPr>
          <p:cNvPr id="16386" name="Picture 2" descr="C:\Users\LisaBakerWorthman\AppData\Local\Microsoft\Windows\Temporary Internet Files\Content.IE5\6K2HHDUN\Smiley_Pondering_Thought_Bubbl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3421" y="152400"/>
            <a:ext cx="914400" cy="143004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450E33E3-F476-444F-A998-0C3B614ED53C}" type="slidenum">
              <a:rPr lang="en-CA" smtClean="0"/>
              <a:t>30</a:t>
            </a:fld>
            <a:endParaRPr lang="en-CA" dirty="0"/>
          </a:p>
        </p:txBody>
      </p:sp>
    </p:spTree>
    <p:extLst>
      <p:ext uri="{BB962C8B-B14F-4D97-AF65-F5344CB8AC3E}">
        <p14:creationId xmlns:p14="http://schemas.microsoft.com/office/powerpoint/2010/main" val="401783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4"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6000"/>
                            </p:stCondLst>
                            <p:childTnLst>
                              <p:par>
                                <p:cTn id="20" presetID="2" presetClass="entr" presetSubtype="4"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8000"/>
                            </p:stCondLst>
                            <p:childTnLst>
                              <p:par>
                                <p:cTn id="25" presetID="10" presetClass="entr" presetSubtype="0" fill="hold" nodeType="afterEffect">
                                  <p:stCondLst>
                                    <p:cond delay="0"/>
                                  </p:stCondLst>
                                  <p:childTnLst>
                                    <p:set>
                                      <p:cBhvr>
                                        <p:cTn id="26" dur="1" fill="hold">
                                          <p:stCondLst>
                                            <p:cond delay="0"/>
                                          </p:stCondLst>
                                        </p:cTn>
                                        <p:tgtEl>
                                          <p:spTgt spid="16386"/>
                                        </p:tgtEl>
                                        <p:attrNameLst>
                                          <p:attrName>style.visibility</p:attrName>
                                        </p:attrNameLst>
                                      </p:cBhvr>
                                      <p:to>
                                        <p:strVal val="visible"/>
                                      </p:to>
                                    </p:set>
                                    <p:animEffect transition="in" filter="fade">
                                      <p:cBhvr>
                                        <p:cTn id="27" dur="5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76200"/>
            <a:ext cx="7772400" cy="1143000"/>
          </a:xfrm>
        </p:spPr>
        <p:txBody>
          <a:bodyPr>
            <a:noAutofit/>
          </a:bodyPr>
          <a:lstStyle/>
          <a:p>
            <a:r>
              <a:rPr lang="en-US" b="1" dirty="0">
                <a:ea typeface="+mn-ea"/>
                <a:cs typeface="+mn-cs"/>
              </a:rPr>
              <a:t>Explore</a:t>
            </a:r>
            <a:r>
              <a:rPr lang="en-US" b="1" dirty="0" smtClean="0">
                <a:ea typeface="+mn-ea"/>
                <a:cs typeface="+mn-cs"/>
              </a:rPr>
              <a:t>…</a:t>
            </a:r>
            <a:r>
              <a:rPr lang="en-US" sz="3200" b="1" dirty="0" smtClean="0">
                <a:ea typeface="+mn-ea"/>
                <a:cs typeface="+mn-cs"/>
              </a:rPr>
              <a:t/>
            </a:r>
            <a:br>
              <a:rPr lang="en-US" sz="3200" b="1" dirty="0" smtClean="0">
                <a:ea typeface="+mn-ea"/>
                <a:cs typeface="+mn-cs"/>
              </a:rPr>
            </a:br>
            <a:r>
              <a:rPr lang="en-US" sz="3200" dirty="0" smtClean="0"/>
              <a:t>with your child their ever-changing world</a:t>
            </a:r>
            <a:endParaRPr lang="en-CA" sz="3200" b="1" dirty="0">
              <a:ea typeface="+mn-ea"/>
              <a:cs typeface="+mn-cs"/>
            </a:endParaRPr>
          </a:p>
        </p:txBody>
      </p:sp>
      <p:sp>
        <p:nvSpPr>
          <p:cNvPr id="2" name="Content Placeholder 1"/>
          <p:cNvSpPr>
            <a:spLocks noGrp="1"/>
          </p:cNvSpPr>
          <p:nvPr>
            <p:ph idx="1"/>
          </p:nvPr>
        </p:nvSpPr>
        <p:spPr>
          <a:xfrm>
            <a:off x="152400" y="1307909"/>
            <a:ext cx="8915400" cy="4407091"/>
          </a:xfrm>
        </p:spPr>
        <p:txBody>
          <a:bodyPr>
            <a:noAutofit/>
          </a:bodyPr>
          <a:lstStyle/>
          <a:p>
            <a:pPr marL="566928" indent="-457200">
              <a:spcBef>
                <a:spcPts val="0"/>
              </a:spcBef>
              <a:spcAft>
                <a:spcPts val="1200"/>
              </a:spcAft>
            </a:pPr>
            <a:r>
              <a:rPr lang="en-CA" dirty="0" smtClean="0"/>
              <a:t>Remember </a:t>
            </a:r>
            <a:r>
              <a:rPr lang="en-CA" dirty="0"/>
              <a:t>- Learning occurs through play every </a:t>
            </a:r>
            <a:r>
              <a:rPr lang="en-CA" dirty="0" smtClean="0"/>
              <a:t>day  </a:t>
            </a:r>
            <a:endParaRPr lang="en-US" dirty="0"/>
          </a:p>
          <a:p>
            <a:pPr marL="566928" indent="-457200">
              <a:spcBef>
                <a:spcPts val="0"/>
              </a:spcBef>
              <a:spcAft>
                <a:spcPts val="1200"/>
              </a:spcAft>
            </a:pPr>
            <a:r>
              <a:rPr lang="en-US" dirty="0" smtClean="0"/>
              <a:t>Encourage </a:t>
            </a:r>
            <a:r>
              <a:rPr lang="en-US" dirty="0"/>
              <a:t>creativity – use the materials in the KinderStart resource </a:t>
            </a:r>
            <a:r>
              <a:rPr lang="en-US" dirty="0" smtClean="0"/>
              <a:t>bag</a:t>
            </a:r>
          </a:p>
          <a:p>
            <a:pPr marL="566928" indent="-457200">
              <a:spcBef>
                <a:spcPts val="0"/>
              </a:spcBef>
              <a:spcAft>
                <a:spcPts val="1200"/>
              </a:spcAft>
            </a:pPr>
            <a:r>
              <a:rPr lang="en-CA" dirty="0" smtClean="0"/>
              <a:t>Provide opportunities </a:t>
            </a:r>
            <a:r>
              <a:rPr lang="en-CA" dirty="0"/>
              <a:t>for them to experiment with a range of materials (e.g., different writing materials, empty boxes, old clothes for dressing up etc</a:t>
            </a:r>
            <a:r>
              <a:rPr lang="en-CA" dirty="0" smtClean="0"/>
              <a:t>.)</a:t>
            </a:r>
            <a:endParaRPr lang="en-US" dirty="0" smtClean="0"/>
          </a:p>
          <a:p>
            <a:pPr marL="109728" indent="0">
              <a:buNone/>
            </a:pPr>
            <a:endParaRPr lang="en-US" dirty="0" smtClean="0"/>
          </a:p>
          <a:p>
            <a:pPr marL="109728" indent="0">
              <a:buNone/>
            </a:pPr>
            <a:r>
              <a:rPr lang="en-CA" dirty="0"/>
              <a:t/>
            </a:r>
            <a:br>
              <a:rPr lang="en-CA" dirty="0"/>
            </a:br>
            <a:endParaRPr lang="en-CA" dirty="0"/>
          </a:p>
        </p:txBody>
      </p:sp>
      <p:pic>
        <p:nvPicPr>
          <p:cNvPr id="2050" name="Picture 2" descr="M:\STJH\Shared\ECL\Photos &amp; Images\Framework PICS\childpainting (2).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5400" y="5255101"/>
            <a:ext cx="2209800" cy="156517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450E33E3-F476-444F-A998-0C3B614ED53C}" type="slidenum">
              <a:rPr lang="en-CA" smtClean="0"/>
              <a:t>31</a:t>
            </a:fld>
            <a:endParaRPr lang="en-CA" dirty="0"/>
          </a:p>
        </p:txBody>
      </p:sp>
    </p:spTree>
    <p:extLst>
      <p:ext uri="{BB962C8B-B14F-4D97-AF65-F5344CB8AC3E}">
        <p14:creationId xmlns:p14="http://schemas.microsoft.com/office/powerpoint/2010/main" val="2301750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 calcmode="lin" valueType="num">
                                      <p:cBhvr additive="base">
                                        <p:cTn id="11" dur="2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2500"/>
                            </p:stCondLst>
                            <p:childTnLst>
                              <p:par>
                                <p:cTn id="14" presetID="2" presetClass="entr" presetSubtype="4" fill="hold" grpId="0" nodeType="after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 calcmode="lin" valueType="num">
                                      <p:cBhvr additive="base">
                                        <p:cTn id="16" dur="20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7" dur="20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par>
                          <p:cTn id="18" fill="hold">
                            <p:stCondLst>
                              <p:cond delay="4500"/>
                            </p:stCondLst>
                            <p:childTnLst>
                              <p:par>
                                <p:cTn id="19" presetID="2" presetClass="entr" presetSubtype="4" fill="hold" grpId="0" nodeType="after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additive="base">
                                        <p:cTn id="21" dur="20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2" dur="20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par>
                          <p:cTn id="23" fill="hold">
                            <p:stCondLst>
                              <p:cond delay="6500"/>
                            </p:stCondLst>
                            <p:childTnLst>
                              <p:par>
                                <p:cTn id="24" presetID="2" presetClass="entr" presetSubtype="4" fill="hold" grpId="0" nodeType="after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anim calcmode="lin" valueType="num">
                                      <p:cBhvr additive="base">
                                        <p:cTn id="26" dur="20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7" dur="20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par>
                          <p:cTn id="28" fill="hold">
                            <p:stCondLst>
                              <p:cond delay="8500"/>
                            </p:stCondLst>
                            <p:childTnLst>
                              <p:par>
                                <p:cTn id="29" presetID="10" presetClass="entr" presetSubtype="0" fill="hold" nodeType="afterEffect">
                                  <p:stCondLst>
                                    <p:cond delay="0"/>
                                  </p:stCondLst>
                                  <p:childTnLst>
                                    <p:set>
                                      <p:cBhvr>
                                        <p:cTn id="30" dur="1" fill="hold">
                                          <p:stCondLst>
                                            <p:cond delay="0"/>
                                          </p:stCondLst>
                                        </p:cTn>
                                        <p:tgtEl>
                                          <p:spTgt spid="2050"/>
                                        </p:tgtEl>
                                        <p:attrNameLst>
                                          <p:attrName>style.visibility</p:attrName>
                                        </p:attrNameLst>
                                      </p:cBhvr>
                                      <p:to>
                                        <p:strVal val="visible"/>
                                      </p:to>
                                    </p:set>
                                    <p:animEffect transition="in" filter="fade">
                                      <p:cBhvr>
                                        <p:cTn id="31"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210777"/>
            <a:ext cx="8763000" cy="5550091"/>
          </a:xfrm>
        </p:spPr>
        <p:txBody>
          <a:bodyPr>
            <a:normAutofit/>
          </a:bodyPr>
          <a:lstStyle/>
          <a:p>
            <a:pPr marL="109728" indent="0">
              <a:buNone/>
            </a:pPr>
            <a:r>
              <a:rPr lang="en-CA" b="1" dirty="0" smtClean="0"/>
              <a:t>Provide </a:t>
            </a:r>
            <a:r>
              <a:rPr lang="en-CA" b="1" dirty="0"/>
              <a:t>opportunities to experience new </a:t>
            </a:r>
            <a:r>
              <a:rPr lang="en-CA" b="1" dirty="0" smtClean="0"/>
              <a:t>places and activities… </a:t>
            </a:r>
          </a:p>
          <a:p>
            <a:pPr marL="109728" indent="0">
              <a:buNone/>
            </a:pPr>
            <a:endParaRPr lang="en-CA" dirty="0"/>
          </a:p>
          <a:p>
            <a:pPr marL="109728" indent="0">
              <a:buNone/>
            </a:pPr>
            <a:r>
              <a:rPr lang="en-CA" dirty="0" smtClean="0"/>
              <a:t>Follow your child’s interests - Go </a:t>
            </a:r>
            <a:r>
              <a:rPr lang="en-CA" dirty="0"/>
              <a:t>to the library to look for books on a variety of topics, visit places in the community; </a:t>
            </a:r>
            <a:r>
              <a:rPr lang="en-CA" dirty="0" smtClean="0"/>
              <a:t>go </a:t>
            </a:r>
            <a:r>
              <a:rPr lang="en-CA" dirty="0"/>
              <a:t>to the park to find bugs with lots of legs or dropping leaves in running water – this will show them that learning is fun.</a:t>
            </a:r>
          </a:p>
          <a:p>
            <a:pPr marL="109728" indent="0">
              <a:buNone/>
            </a:pPr>
            <a:endParaRPr lang="en-CA" dirty="0"/>
          </a:p>
          <a:p>
            <a:pPr marL="109728" indent="0">
              <a:buNone/>
            </a:pPr>
            <a:endParaRPr lang="en-US" dirty="0"/>
          </a:p>
          <a:p>
            <a:pPr marL="109728" indent="0">
              <a:buNone/>
            </a:pPr>
            <a:endParaRPr lang="en-CA" dirty="0"/>
          </a:p>
        </p:txBody>
      </p:sp>
      <p:pic>
        <p:nvPicPr>
          <p:cNvPr id="18436" name="Picture 4" descr="C:\Users\LisaBakerWorthman\AppData\Local\Microsoft\Windows\Temporary Internet Files\Content.IE5\285F0DQH\10-nwf-bug-child-lg[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4571999"/>
            <a:ext cx="2057400" cy="2228203"/>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450E33E3-F476-444F-A998-0C3B614ED53C}" type="slidenum">
              <a:rPr lang="en-CA" smtClean="0"/>
              <a:t>32</a:t>
            </a:fld>
            <a:endParaRPr lang="en-CA" dirty="0"/>
          </a:p>
        </p:txBody>
      </p:sp>
    </p:spTree>
    <p:extLst>
      <p:ext uri="{BB962C8B-B14F-4D97-AF65-F5344CB8AC3E}">
        <p14:creationId xmlns:p14="http://schemas.microsoft.com/office/powerpoint/2010/main" val="155172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2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grpId="0" nodeType="after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 calcmode="lin" valueType="num">
                                      <p:cBhvr additive="base">
                                        <p:cTn id="12" dur="20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10" presetClass="entr" presetSubtype="0" fill="hold" nodeType="afterEffect">
                                  <p:stCondLst>
                                    <p:cond delay="0"/>
                                  </p:stCondLst>
                                  <p:childTnLst>
                                    <p:set>
                                      <p:cBhvr>
                                        <p:cTn id="16" dur="1" fill="hold">
                                          <p:stCondLst>
                                            <p:cond delay="0"/>
                                          </p:stCondLst>
                                        </p:cTn>
                                        <p:tgtEl>
                                          <p:spTgt spid="18436"/>
                                        </p:tgtEl>
                                        <p:attrNameLst>
                                          <p:attrName>style.visibility</p:attrName>
                                        </p:attrNameLst>
                                      </p:cBhvr>
                                      <p:to>
                                        <p:strVal val="visible"/>
                                      </p:to>
                                    </p:set>
                                    <p:animEffect transition="in" filter="fade">
                                      <p:cBhvr>
                                        <p:cTn id="17" dur="500"/>
                                        <p:tgtEl>
                                          <p:spTgt spid="18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LisaBakerWorthman\AppData\Local\Microsoft\Windows\Temporary Internet Files\Content.IE5\H5I0DKBV\2948048604_77a8684a29_z[1].jp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0625"/>
          <a:stretch/>
        </p:blipFill>
        <p:spPr bwMode="auto">
          <a:xfrm>
            <a:off x="228600" y="373855"/>
            <a:ext cx="4206097" cy="2819400"/>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C:\Users\LisaBakerWorthman\AppData\Local\Microsoft\Windows\Temporary Internet Files\Content.IE5\H5I0DKBV\014352_4dd836d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3505200"/>
            <a:ext cx="4067175" cy="270721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LisaBakerWorthman\AppData\Local\Microsoft\Windows\Temporary Internet Files\Content.IE5\LRCYD3KJ\3179045087_d42f40a65d_z[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533400"/>
            <a:ext cx="3747539" cy="2500311"/>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450E33E3-F476-444F-A998-0C3B614ED53C}" type="slidenum">
              <a:rPr lang="en-CA" smtClean="0"/>
              <a:t>33</a:t>
            </a:fld>
            <a:endParaRPr lang="en-CA" dirty="0"/>
          </a:p>
        </p:txBody>
      </p:sp>
    </p:spTree>
    <p:extLst>
      <p:ext uri="{BB962C8B-B14F-4D97-AF65-F5344CB8AC3E}">
        <p14:creationId xmlns:p14="http://schemas.microsoft.com/office/powerpoint/2010/main" val="685382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9458"/>
                                        </p:tgtEl>
                                        <p:attrNameLst>
                                          <p:attrName>style.visibility</p:attrName>
                                        </p:attrNameLst>
                                      </p:cBhvr>
                                      <p:to>
                                        <p:strVal val="visible"/>
                                      </p:to>
                                    </p:set>
                                    <p:animEffect transition="in" filter="fade">
                                      <p:cBhvr>
                                        <p:cTn id="15" dur="500"/>
                                        <p:tgtEl>
                                          <p:spTgt spid="19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152400"/>
            <a:ext cx="8229600" cy="1066800"/>
          </a:xfrm>
        </p:spPr>
        <p:txBody>
          <a:bodyPr>
            <a:normAutofit fontScale="90000"/>
          </a:bodyPr>
          <a:lstStyle/>
          <a:p>
            <a:pPr marL="109728" indent="0"/>
            <a:r>
              <a:rPr lang="en-US" sz="4900" b="1" dirty="0">
                <a:latin typeface="+mn-lt"/>
                <a:ea typeface="+mn-ea"/>
                <a:cs typeface="+mn-cs"/>
              </a:rPr>
              <a:t>Reinforce</a:t>
            </a:r>
            <a:r>
              <a:rPr lang="en-US" sz="4900" b="1" dirty="0" smtClean="0">
                <a:latin typeface="+mn-lt"/>
                <a:ea typeface="+mn-ea"/>
                <a:cs typeface="+mn-cs"/>
              </a:rPr>
              <a:t>…</a:t>
            </a:r>
            <a:br>
              <a:rPr lang="en-US" sz="4900" b="1" dirty="0" smtClean="0">
                <a:latin typeface="+mn-lt"/>
                <a:ea typeface="+mn-ea"/>
                <a:cs typeface="+mn-cs"/>
              </a:rPr>
            </a:br>
            <a:r>
              <a:rPr lang="en-US" sz="3600" dirty="0" smtClean="0"/>
              <a:t>positive behavior when it happens</a:t>
            </a:r>
            <a:r>
              <a:rPr lang="en-US" sz="3600" dirty="0" smtClean="0">
                <a:solidFill>
                  <a:schemeClr val="accent1">
                    <a:lumMod val="75000"/>
                  </a:schemeClr>
                </a:solidFill>
              </a:rPr>
              <a:t>.</a:t>
            </a:r>
            <a:endParaRPr lang="en-CA" sz="3600" dirty="0">
              <a:solidFill>
                <a:schemeClr val="bg2">
                  <a:lumMod val="50000"/>
                </a:schemeClr>
              </a:solidFill>
            </a:endParaRPr>
          </a:p>
        </p:txBody>
      </p:sp>
      <p:sp>
        <p:nvSpPr>
          <p:cNvPr id="2" name="Content Placeholder 1"/>
          <p:cNvSpPr>
            <a:spLocks noGrp="1"/>
          </p:cNvSpPr>
          <p:nvPr>
            <p:ph idx="1"/>
          </p:nvPr>
        </p:nvSpPr>
        <p:spPr>
          <a:xfrm>
            <a:off x="228600" y="1765109"/>
            <a:ext cx="8820150" cy="4940491"/>
          </a:xfrm>
        </p:spPr>
        <p:txBody>
          <a:bodyPr>
            <a:normAutofit/>
          </a:bodyPr>
          <a:lstStyle/>
          <a:p>
            <a:pPr marL="109728" indent="0">
              <a:buNone/>
            </a:pPr>
            <a:r>
              <a:rPr lang="en-US" dirty="0" smtClean="0"/>
              <a:t>Instead of telling children what they cannot do, specifically reinforce positive behaviors and this clearly indicates to them what you would like them to do.</a:t>
            </a:r>
          </a:p>
          <a:p>
            <a:pPr marL="109728" indent="0">
              <a:buNone/>
            </a:pPr>
            <a:endParaRPr lang="en-US" dirty="0"/>
          </a:p>
          <a:p>
            <a:pPr marL="109728" indent="0">
              <a:buNone/>
            </a:pPr>
            <a:r>
              <a:rPr lang="en-US" dirty="0" smtClean="0"/>
              <a:t>This avoids confusion…</a:t>
            </a:r>
          </a:p>
          <a:p>
            <a:pPr marL="109728" indent="0">
              <a:buNone/>
            </a:pPr>
            <a:endParaRPr lang="en-US" dirty="0"/>
          </a:p>
        </p:txBody>
      </p:sp>
      <p:pic>
        <p:nvPicPr>
          <p:cNvPr id="1029" name="Picture 5" descr="C:\Users\LisaBakerWorthman\AppData\Local\Microsoft\Windows\Temporary Internet Files\Content.IE5\285F0DQH\Angry-Child[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4387464"/>
            <a:ext cx="2419350" cy="241935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450E33E3-F476-444F-A998-0C3B614ED53C}" type="slidenum">
              <a:rPr lang="en-CA" smtClean="0"/>
              <a:t>34</a:t>
            </a:fld>
            <a:endParaRPr lang="en-CA" dirty="0"/>
          </a:p>
        </p:txBody>
      </p:sp>
    </p:spTree>
    <p:extLst>
      <p:ext uri="{BB962C8B-B14F-4D97-AF65-F5344CB8AC3E}">
        <p14:creationId xmlns:p14="http://schemas.microsoft.com/office/powerpoint/2010/main" val="613170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 calcmode="lin" valueType="num">
                                      <p:cBhvr additive="base">
                                        <p:cTn id="11" dur="2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2500"/>
                            </p:stCondLst>
                            <p:childTnLst>
                              <p:par>
                                <p:cTn id="14" presetID="2" presetClass="entr" presetSubtype="4" fill="hold" grpId="0" nodeType="after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 calcmode="lin" valueType="num">
                                      <p:cBhvr additive="base">
                                        <p:cTn id="16" dur="20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7" dur="20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par>
                          <p:cTn id="18" fill="hold">
                            <p:stCondLst>
                              <p:cond delay="4500"/>
                            </p:stCondLst>
                            <p:childTnLst>
                              <p:par>
                                <p:cTn id="19" presetID="10" presetClass="entr" presetSubtype="0" fill="hold" nodeType="afterEffect">
                                  <p:stCondLst>
                                    <p:cond delay="0"/>
                                  </p:stCondLst>
                                  <p:childTnLst>
                                    <p:set>
                                      <p:cBhvr>
                                        <p:cTn id="20" dur="1" fill="hold">
                                          <p:stCondLst>
                                            <p:cond delay="0"/>
                                          </p:stCondLst>
                                        </p:cTn>
                                        <p:tgtEl>
                                          <p:spTgt spid="1029"/>
                                        </p:tgtEl>
                                        <p:attrNameLst>
                                          <p:attrName>style.visibility</p:attrName>
                                        </p:attrNameLst>
                                      </p:cBhvr>
                                      <p:to>
                                        <p:strVal val="visible"/>
                                      </p:to>
                                    </p:set>
                                    <p:animEffect transition="in" filter="fade">
                                      <p:cBhvr>
                                        <p:cTn id="21"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152400"/>
            <a:ext cx="8382000" cy="1143000"/>
          </a:xfrm>
        </p:spPr>
        <p:txBody>
          <a:bodyPr>
            <a:noAutofit/>
          </a:bodyPr>
          <a:lstStyle/>
          <a:p>
            <a:r>
              <a:rPr lang="en-US" b="1" dirty="0">
                <a:latin typeface="+mn-lt"/>
                <a:ea typeface="+mn-ea"/>
                <a:cs typeface="+mn-cs"/>
              </a:rPr>
              <a:t>Give</a:t>
            </a:r>
            <a:r>
              <a:rPr lang="en-US" b="1" dirty="0" smtClean="0">
                <a:latin typeface="+mn-lt"/>
                <a:ea typeface="+mn-ea"/>
                <a:cs typeface="+mn-cs"/>
              </a:rPr>
              <a:t>…</a:t>
            </a:r>
            <a:br>
              <a:rPr lang="en-US" b="1" dirty="0" smtClean="0">
                <a:latin typeface="+mn-lt"/>
                <a:ea typeface="+mn-ea"/>
                <a:cs typeface="+mn-cs"/>
              </a:rPr>
            </a:br>
            <a:r>
              <a:rPr lang="en-US" sz="3200" dirty="0" smtClean="0"/>
              <a:t>children time to process information. </a:t>
            </a:r>
            <a:endParaRPr lang="en-CA" sz="3200" dirty="0">
              <a:latin typeface="+mn-lt"/>
              <a:ea typeface="+mn-ea"/>
              <a:cs typeface="+mn-cs"/>
            </a:endParaRPr>
          </a:p>
        </p:txBody>
      </p:sp>
      <p:sp>
        <p:nvSpPr>
          <p:cNvPr id="2" name="Content Placeholder 1"/>
          <p:cNvSpPr>
            <a:spLocks noGrp="1"/>
          </p:cNvSpPr>
          <p:nvPr>
            <p:ph idx="1"/>
          </p:nvPr>
        </p:nvSpPr>
        <p:spPr>
          <a:xfrm>
            <a:off x="76200" y="1447800"/>
            <a:ext cx="8991600" cy="3276600"/>
          </a:xfrm>
        </p:spPr>
        <p:txBody>
          <a:bodyPr>
            <a:normAutofit/>
          </a:bodyPr>
          <a:lstStyle/>
          <a:p>
            <a:pPr marL="566928" indent="-457200"/>
            <a:r>
              <a:rPr lang="en-US" dirty="0" smtClean="0"/>
              <a:t>During the early years, children are </a:t>
            </a:r>
            <a:r>
              <a:rPr lang="en-US" dirty="0"/>
              <a:t>learning so much everyday</a:t>
            </a:r>
            <a:r>
              <a:rPr lang="en-US" dirty="0" smtClean="0"/>
              <a:t>!</a:t>
            </a:r>
          </a:p>
          <a:p>
            <a:pPr marL="566928" indent="-457200"/>
            <a:endParaRPr lang="en-US" dirty="0"/>
          </a:p>
          <a:p>
            <a:pPr marL="566928" indent="-457200"/>
            <a:r>
              <a:rPr lang="en-US" dirty="0" smtClean="0"/>
              <a:t>Pause and give children at least 5 seconds after you make a comments or ask a question as they need time to process and respond.</a:t>
            </a:r>
            <a:endParaRPr lang="en-CA" dirty="0"/>
          </a:p>
        </p:txBody>
      </p:sp>
      <p:pic>
        <p:nvPicPr>
          <p:cNvPr id="1026" name="Picture 2" descr="C:\Users\LisaBakerWorthman\AppData\Local\Microsoft\Windows\Temporary Internet Files\Content.IE5\6K2HHDUN\stopwatch-icons[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0095"/>
          <a:stretch/>
        </p:blipFill>
        <p:spPr bwMode="auto">
          <a:xfrm>
            <a:off x="5221220" y="4724400"/>
            <a:ext cx="3160780" cy="21336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450E33E3-F476-444F-A998-0C3B614ED53C}" type="slidenum">
              <a:rPr lang="en-CA" smtClean="0"/>
              <a:t>35</a:t>
            </a:fld>
            <a:endParaRPr lang="en-CA" dirty="0"/>
          </a:p>
        </p:txBody>
      </p:sp>
    </p:spTree>
    <p:extLst>
      <p:ext uri="{BB962C8B-B14F-4D97-AF65-F5344CB8AC3E}">
        <p14:creationId xmlns:p14="http://schemas.microsoft.com/office/powerpoint/2010/main" val="687751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 calcmode="lin" valueType="num">
                                      <p:cBhvr additive="base">
                                        <p:cTn id="11" dur="2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2500"/>
                            </p:stCondLst>
                            <p:childTnLst>
                              <p:par>
                                <p:cTn id="14" presetID="2" presetClass="entr" presetSubtype="4" fill="hold" grpId="0" nodeType="after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 calcmode="lin" valueType="num">
                                      <p:cBhvr additive="base">
                                        <p:cTn id="16" dur="20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7" dur="20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par>
                          <p:cTn id="18" fill="hold">
                            <p:stCondLst>
                              <p:cond delay="4500"/>
                            </p:stCondLst>
                            <p:childTnLst>
                              <p:par>
                                <p:cTn id="19" presetID="10" presetClass="entr" presetSubtype="0" fill="hold" nodeType="after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fade">
                                      <p:cBhvr>
                                        <p:cTn id="21"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228600"/>
            <a:ext cx="8915400" cy="1524000"/>
          </a:xfrm>
        </p:spPr>
        <p:txBody>
          <a:bodyPr>
            <a:normAutofit fontScale="90000"/>
          </a:bodyPr>
          <a:lstStyle/>
          <a:p>
            <a:r>
              <a:rPr lang="en-US" sz="4900" b="1" dirty="0">
                <a:latin typeface="+mn-lt"/>
                <a:ea typeface="+mn-ea"/>
                <a:cs typeface="+mn-cs"/>
              </a:rPr>
              <a:t>Answer</a:t>
            </a:r>
            <a:r>
              <a:rPr lang="en-US" sz="4900" b="1" dirty="0" smtClean="0">
                <a:latin typeface="+mn-lt"/>
                <a:ea typeface="+mn-ea"/>
                <a:cs typeface="+mn-cs"/>
              </a:rPr>
              <a:t>…</a:t>
            </a:r>
            <a:r>
              <a:rPr lang="en-US" b="1" dirty="0" smtClean="0">
                <a:latin typeface="+mn-lt"/>
                <a:ea typeface="+mn-ea"/>
                <a:cs typeface="+mn-cs"/>
              </a:rPr>
              <a:t/>
            </a:r>
            <a:br>
              <a:rPr lang="en-US" b="1" dirty="0" smtClean="0">
                <a:latin typeface="+mn-lt"/>
                <a:ea typeface="+mn-ea"/>
                <a:cs typeface="+mn-cs"/>
              </a:rPr>
            </a:br>
            <a:r>
              <a:rPr lang="en-US" sz="3600" dirty="0" smtClean="0"/>
              <a:t>your child’s questions about kindergarten openly and honestly.</a:t>
            </a:r>
            <a:endParaRPr lang="en-CA" sz="3600" b="1" dirty="0">
              <a:latin typeface="+mn-lt"/>
              <a:ea typeface="+mn-ea"/>
              <a:cs typeface="+mn-cs"/>
            </a:endParaRPr>
          </a:p>
        </p:txBody>
      </p:sp>
      <p:sp>
        <p:nvSpPr>
          <p:cNvPr id="2" name="Content Placeholder 1"/>
          <p:cNvSpPr>
            <a:spLocks noGrp="1"/>
          </p:cNvSpPr>
          <p:nvPr>
            <p:ph idx="1"/>
          </p:nvPr>
        </p:nvSpPr>
        <p:spPr>
          <a:xfrm>
            <a:off x="228600" y="2209800"/>
            <a:ext cx="8762783" cy="3271421"/>
          </a:xfrm>
        </p:spPr>
        <p:txBody>
          <a:bodyPr>
            <a:normAutofit/>
          </a:bodyPr>
          <a:lstStyle/>
          <a:p>
            <a:pPr marL="566928" indent="-457200"/>
            <a:r>
              <a:rPr lang="en-US" dirty="0" smtClean="0"/>
              <a:t>Talk with them about their KinderStart experiences and about their friendships</a:t>
            </a:r>
            <a:endParaRPr lang="en-CA" dirty="0"/>
          </a:p>
          <a:p>
            <a:pPr marL="109728" indent="0">
              <a:buNone/>
            </a:pPr>
            <a:r>
              <a:rPr lang="en-US" dirty="0" smtClean="0"/>
              <a:t>It’s ok if you don’t know the answer – find out together!</a:t>
            </a:r>
            <a:endParaRPr lang="en-CA" dirty="0"/>
          </a:p>
        </p:txBody>
      </p:sp>
      <p:pic>
        <p:nvPicPr>
          <p:cNvPr id="20482" name="Picture 2" descr="C:\Users\LisaBakerWorthman\AppData\Local\Microsoft\Windows\Temporary Internet Files\Content.IE5\KN8QQS2A\explore-1024x81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4267200" y="4461284"/>
            <a:ext cx="2962399" cy="2369341"/>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450E33E3-F476-444F-A998-0C3B614ED53C}" type="slidenum">
              <a:rPr lang="en-CA" smtClean="0"/>
              <a:t>36</a:t>
            </a:fld>
            <a:endParaRPr lang="en-CA" dirty="0"/>
          </a:p>
        </p:txBody>
      </p:sp>
    </p:spTree>
    <p:extLst>
      <p:ext uri="{BB962C8B-B14F-4D97-AF65-F5344CB8AC3E}">
        <p14:creationId xmlns:p14="http://schemas.microsoft.com/office/powerpoint/2010/main" val="416787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 calcmode="lin" valueType="num">
                                      <p:cBhvr additive="base">
                                        <p:cTn id="11" dur="2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2500"/>
                            </p:stCondLst>
                            <p:childTnLst>
                              <p:par>
                                <p:cTn id="14" presetID="2" presetClass="entr" presetSubtype="4" fill="hold" grpId="0" nodeType="after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 calcmode="lin" valueType="num">
                                      <p:cBhvr additive="base">
                                        <p:cTn id="16" dur="20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7" dur="20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par>
                          <p:cTn id="18" fill="hold">
                            <p:stCondLst>
                              <p:cond delay="4500"/>
                            </p:stCondLst>
                            <p:childTnLst>
                              <p:par>
                                <p:cTn id="19" presetID="10" presetClass="entr" presetSubtype="0" fill="hold" nodeType="afterEffect">
                                  <p:stCondLst>
                                    <p:cond delay="0"/>
                                  </p:stCondLst>
                                  <p:childTnLst>
                                    <p:set>
                                      <p:cBhvr>
                                        <p:cTn id="20" dur="1" fill="hold">
                                          <p:stCondLst>
                                            <p:cond delay="0"/>
                                          </p:stCondLst>
                                        </p:cTn>
                                        <p:tgtEl>
                                          <p:spTgt spid="20482"/>
                                        </p:tgtEl>
                                        <p:attrNameLst>
                                          <p:attrName>style.visibility</p:attrName>
                                        </p:attrNameLst>
                                      </p:cBhvr>
                                      <p:to>
                                        <p:strVal val="visible"/>
                                      </p:to>
                                    </p:set>
                                    <p:animEffect transition="in" filter="fade">
                                      <p:cBhvr>
                                        <p:cTn id="21" dur="500"/>
                                        <p:tgtEl>
                                          <p:spTgt spid="20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04800"/>
            <a:ext cx="8839200" cy="5702491"/>
          </a:xfrm>
        </p:spPr>
        <p:txBody>
          <a:bodyPr>
            <a:normAutofit/>
          </a:bodyPr>
          <a:lstStyle/>
          <a:p>
            <a:pPr marL="109728" indent="0">
              <a:buNone/>
            </a:pPr>
            <a:r>
              <a:rPr lang="en-CA" b="1" dirty="0" smtClean="0">
                <a:solidFill>
                  <a:schemeClr val="accent1">
                    <a:lumMod val="50000"/>
                  </a:schemeClr>
                </a:solidFill>
              </a:rPr>
              <a:t>Create </a:t>
            </a:r>
            <a:r>
              <a:rPr lang="en-CA" b="1" dirty="0">
                <a:solidFill>
                  <a:schemeClr val="accent1">
                    <a:lumMod val="50000"/>
                  </a:schemeClr>
                </a:solidFill>
              </a:rPr>
              <a:t>places and routines for sharing thoughts, ideas and feelings</a:t>
            </a:r>
            <a:r>
              <a:rPr lang="en-CA" b="1" dirty="0" smtClean="0">
                <a:solidFill>
                  <a:schemeClr val="accent1">
                    <a:lumMod val="50000"/>
                  </a:schemeClr>
                </a:solidFill>
              </a:rPr>
              <a:t>.</a:t>
            </a:r>
          </a:p>
          <a:p>
            <a:pPr marL="109728" indent="0">
              <a:buNone/>
            </a:pPr>
            <a:r>
              <a:rPr lang="en-CA" dirty="0" smtClean="0"/>
              <a:t>Choose times when </a:t>
            </a:r>
            <a:r>
              <a:rPr lang="en-CA" dirty="0"/>
              <a:t>both you and your child are feeling relaxed. </a:t>
            </a:r>
            <a:r>
              <a:rPr lang="en-CA" dirty="0" smtClean="0"/>
              <a:t>For </a:t>
            </a:r>
            <a:r>
              <a:rPr lang="en-CA" dirty="0"/>
              <a:t>example:</a:t>
            </a:r>
          </a:p>
          <a:p>
            <a:pPr lvl="0"/>
            <a:r>
              <a:rPr lang="en-CA" dirty="0"/>
              <a:t>during story </a:t>
            </a:r>
            <a:r>
              <a:rPr lang="en-CA" dirty="0" smtClean="0"/>
              <a:t>time</a:t>
            </a:r>
            <a:endParaRPr lang="en-CA" dirty="0"/>
          </a:p>
          <a:p>
            <a:pPr lvl="0"/>
            <a:r>
              <a:rPr lang="en-CA" dirty="0"/>
              <a:t>while driving</a:t>
            </a:r>
          </a:p>
          <a:p>
            <a:pPr lvl="0"/>
            <a:r>
              <a:rPr lang="en-CA" dirty="0"/>
              <a:t>when cuddled up on the couch</a:t>
            </a:r>
          </a:p>
          <a:p>
            <a:pPr lvl="0"/>
            <a:r>
              <a:rPr lang="en-CA" dirty="0"/>
              <a:t>during bath time</a:t>
            </a:r>
          </a:p>
          <a:p>
            <a:pPr lvl="0"/>
            <a:r>
              <a:rPr lang="en-CA" dirty="0"/>
              <a:t>while out </a:t>
            </a:r>
            <a:r>
              <a:rPr lang="en-CA" dirty="0" smtClean="0"/>
              <a:t>walking</a:t>
            </a:r>
            <a:endParaRPr lang="en-CA" dirty="0"/>
          </a:p>
          <a:p>
            <a:endParaRPr lang="en-CA" dirty="0"/>
          </a:p>
        </p:txBody>
      </p:sp>
      <p:pic>
        <p:nvPicPr>
          <p:cNvPr id="21507" name="Picture 3" descr="C:\Users\LisaBakerWorthman\AppData\Local\Microsoft\Windows\Temporary Internet Files\Content.IE5\KN8QQS2A\Figure_14_02_0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8952" y="2514600"/>
            <a:ext cx="2909824" cy="36576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450E33E3-F476-444F-A998-0C3B614ED53C}" type="slidenum">
              <a:rPr lang="en-CA" smtClean="0"/>
              <a:t>37</a:t>
            </a:fld>
            <a:endParaRPr lang="en-CA" dirty="0"/>
          </a:p>
        </p:txBody>
      </p:sp>
    </p:spTree>
    <p:extLst>
      <p:ext uri="{BB962C8B-B14F-4D97-AF65-F5344CB8AC3E}">
        <p14:creationId xmlns:p14="http://schemas.microsoft.com/office/powerpoint/2010/main" val="2797633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4"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6000"/>
                            </p:stCondLst>
                            <p:childTnLst>
                              <p:par>
                                <p:cTn id="20" presetID="2" presetClass="entr" presetSubtype="4"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8000"/>
                            </p:stCondLst>
                            <p:childTnLst>
                              <p:par>
                                <p:cTn id="25" presetID="2" presetClass="entr" presetSubtype="4"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10000"/>
                            </p:stCondLst>
                            <p:childTnLst>
                              <p:par>
                                <p:cTn id="30" presetID="2" presetClass="entr" presetSubtype="4" fill="hold" grpId="0"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3" dur="2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34" fill="hold">
                            <p:stCondLst>
                              <p:cond delay="12000"/>
                            </p:stCondLst>
                            <p:childTnLst>
                              <p:par>
                                <p:cTn id="35" presetID="2" presetClass="entr" presetSubtype="4" fill="hold" grpId="0"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39" fill="hold">
                            <p:stCondLst>
                              <p:cond delay="14000"/>
                            </p:stCondLst>
                            <p:childTnLst>
                              <p:par>
                                <p:cTn id="40" presetID="10" presetClass="entr" presetSubtype="0" fill="hold" nodeType="afterEffect">
                                  <p:stCondLst>
                                    <p:cond delay="0"/>
                                  </p:stCondLst>
                                  <p:childTnLst>
                                    <p:set>
                                      <p:cBhvr>
                                        <p:cTn id="41" dur="1" fill="hold">
                                          <p:stCondLst>
                                            <p:cond delay="0"/>
                                          </p:stCondLst>
                                        </p:cTn>
                                        <p:tgtEl>
                                          <p:spTgt spid="21507"/>
                                        </p:tgtEl>
                                        <p:attrNameLst>
                                          <p:attrName>style.visibility</p:attrName>
                                        </p:attrNameLst>
                                      </p:cBhvr>
                                      <p:to>
                                        <p:strVal val="visible"/>
                                      </p:to>
                                    </p:set>
                                    <p:animEffect transition="in" filter="fade">
                                      <p:cBhvr>
                                        <p:cTn id="42" dur="500"/>
                                        <p:tgtEl>
                                          <p:spTgt spid="215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762000"/>
          </a:xfrm>
        </p:spPr>
        <p:txBody>
          <a:bodyPr>
            <a:normAutofit/>
          </a:bodyPr>
          <a:lstStyle/>
          <a:p>
            <a:r>
              <a:rPr lang="en-US" b="1" dirty="0">
                <a:solidFill>
                  <a:srgbClr val="666633"/>
                </a:solidFill>
                <a:latin typeface="+mn-lt"/>
                <a:ea typeface="+mn-ea"/>
                <a:cs typeface="+mn-cs"/>
              </a:rPr>
              <a:t>Read, read, read together</a:t>
            </a:r>
            <a:endParaRPr lang="en-CA" b="1" dirty="0">
              <a:solidFill>
                <a:srgbClr val="666633"/>
              </a:solidFill>
              <a:latin typeface="+mn-lt"/>
              <a:ea typeface="+mn-ea"/>
              <a:cs typeface="+mn-cs"/>
            </a:endParaRPr>
          </a:p>
        </p:txBody>
      </p:sp>
      <p:sp>
        <p:nvSpPr>
          <p:cNvPr id="2" name="Content Placeholder 1"/>
          <p:cNvSpPr>
            <a:spLocks noGrp="1"/>
          </p:cNvSpPr>
          <p:nvPr>
            <p:ph idx="1"/>
          </p:nvPr>
        </p:nvSpPr>
        <p:spPr>
          <a:xfrm>
            <a:off x="76200" y="1189037"/>
            <a:ext cx="9067800" cy="5440363"/>
          </a:xfrm>
        </p:spPr>
        <p:txBody>
          <a:bodyPr>
            <a:noAutofit/>
          </a:bodyPr>
          <a:lstStyle/>
          <a:p>
            <a:pPr marL="566928" indent="-457200">
              <a:spcBef>
                <a:spcPts val="0"/>
              </a:spcBef>
            </a:pPr>
            <a:r>
              <a:rPr lang="en-CA" dirty="0" smtClean="0"/>
              <a:t>Reading </a:t>
            </a:r>
            <a:r>
              <a:rPr lang="en-CA" dirty="0"/>
              <a:t>books with children is a great way to help develop their listening skills </a:t>
            </a:r>
            <a:endParaRPr lang="en-CA" dirty="0" smtClean="0"/>
          </a:p>
          <a:p>
            <a:pPr marL="566928" indent="-457200">
              <a:spcBef>
                <a:spcPts val="0"/>
              </a:spcBef>
            </a:pPr>
            <a:endParaRPr lang="en-CA" dirty="0"/>
          </a:p>
          <a:p>
            <a:pPr marL="566928" indent="-457200">
              <a:spcBef>
                <a:spcPts val="0"/>
              </a:spcBef>
            </a:pPr>
            <a:r>
              <a:rPr lang="en-CA" dirty="0" smtClean="0"/>
              <a:t>Asking </a:t>
            </a:r>
            <a:r>
              <a:rPr lang="en-CA" dirty="0"/>
              <a:t>questions about the story can also support </a:t>
            </a:r>
            <a:r>
              <a:rPr lang="en-CA" dirty="0" smtClean="0"/>
              <a:t>their </a:t>
            </a:r>
            <a:r>
              <a:rPr lang="en-CA" dirty="0"/>
              <a:t>understanding and </a:t>
            </a:r>
            <a:r>
              <a:rPr lang="en-CA" dirty="0" smtClean="0"/>
              <a:t>develop </a:t>
            </a:r>
            <a:br>
              <a:rPr lang="en-CA" dirty="0" smtClean="0"/>
            </a:br>
            <a:r>
              <a:rPr lang="en-CA" dirty="0" smtClean="0"/>
              <a:t>their communication </a:t>
            </a:r>
            <a:r>
              <a:rPr lang="en-CA" dirty="0"/>
              <a:t>skills. </a:t>
            </a:r>
            <a:endParaRPr lang="en-CA" dirty="0" smtClean="0"/>
          </a:p>
          <a:p>
            <a:pPr marL="566928" indent="-457200">
              <a:spcBef>
                <a:spcPts val="0"/>
              </a:spcBef>
            </a:pPr>
            <a:endParaRPr lang="en-CA" dirty="0" smtClean="0"/>
          </a:p>
          <a:p>
            <a:pPr marL="566928" indent="-457200">
              <a:spcBef>
                <a:spcPts val="0"/>
              </a:spcBef>
            </a:pPr>
            <a:r>
              <a:rPr lang="en-CA" dirty="0" smtClean="0"/>
              <a:t>Ask </a:t>
            </a:r>
            <a:r>
              <a:rPr lang="en-CA" dirty="0"/>
              <a:t>questions </a:t>
            </a:r>
            <a:r>
              <a:rPr lang="en-CA" dirty="0" smtClean="0"/>
              <a:t>like </a:t>
            </a:r>
            <a:r>
              <a:rPr lang="en-CA" dirty="0"/>
              <a:t>what has </a:t>
            </a:r>
            <a:r>
              <a:rPr lang="en-CA" dirty="0" smtClean="0"/>
              <a:t/>
            </a:r>
            <a:br>
              <a:rPr lang="en-CA" dirty="0" smtClean="0"/>
            </a:br>
            <a:r>
              <a:rPr lang="en-CA" dirty="0" smtClean="0"/>
              <a:t>happened, what </a:t>
            </a:r>
            <a:r>
              <a:rPr lang="en-CA" dirty="0"/>
              <a:t>might happen </a:t>
            </a:r>
            <a:r>
              <a:rPr lang="en-CA" dirty="0" smtClean="0"/>
              <a:t/>
            </a:r>
            <a:br>
              <a:rPr lang="en-CA" dirty="0" smtClean="0"/>
            </a:br>
            <a:r>
              <a:rPr lang="en-CA" dirty="0" smtClean="0"/>
              <a:t>next</a:t>
            </a:r>
            <a:r>
              <a:rPr lang="en-CA" dirty="0"/>
              <a:t>, or how </a:t>
            </a:r>
            <a:r>
              <a:rPr lang="en-CA" dirty="0" smtClean="0"/>
              <a:t>characters might be</a:t>
            </a:r>
            <a:br>
              <a:rPr lang="en-CA" dirty="0" smtClean="0"/>
            </a:br>
            <a:r>
              <a:rPr lang="en-CA" dirty="0" smtClean="0"/>
              <a:t>feeling</a:t>
            </a:r>
            <a:r>
              <a:rPr lang="en-CA" dirty="0"/>
              <a:t>, </a:t>
            </a:r>
            <a:r>
              <a:rPr lang="en-CA" dirty="0" smtClean="0"/>
              <a:t>and </a:t>
            </a:r>
            <a:r>
              <a:rPr lang="en-CA" dirty="0"/>
              <a:t>why.</a:t>
            </a:r>
          </a:p>
          <a:p>
            <a:endParaRPr lang="en-CA" dirty="0"/>
          </a:p>
          <a:p>
            <a:endParaRPr lang="en-CA" dirty="0"/>
          </a:p>
        </p:txBody>
      </p:sp>
      <p:pic>
        <p:nvPicPr>
          <p:cNvPr id="3074" name="Picture 2" descr="M:\STJH\Shared\ECL\Photos &amp; Images\Photo Bank\jpeg 1\Kinderstart_06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4200" y="3352800"/>
            <a:ext cx="2126103" cy="28956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450E33E3-F476-444F-A998-0C3B614ED53C}" type="slidenum">
              <a:rPr lang="en-CA" smtClean="0"/>
              <a:t>38</a:t>
            </a:fld>
            <a:endParaRPr lang="en-CA" dirty="0"/>
          </a:p>
        </p:txBody>
      </p:sp>
    </p:spTree>
    <p:extLst>
      <p:ext uri="{BB962C8B-B14F-4D97-AF65-F5344CB8AC3E}">
        <p14:creationId xmlns:p14="http://schemas.microsoft.com/office/powerpoint/2010/main" val="3687965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 calcmode="lin" valueType="num">
                                      <p:cBhvr additive="base">
                                        <p:cTn id="11" dur="2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2500"/>
                            </p:stCondLst>
                            <p:childTnLst>
                              <p:par>
                                <p:cTn id="14" presetID="2" presetClass="entr" presetSubtype="4" fill="hold" grpId="0" nodeType="after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 calcmode="lin" valueType="num">
                                      <p:cBhvr additive="base">
                                        <p:cTn id="16" dur="20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7" dur="20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par>
                          <p:cTn id="18" fill="hold">
                            <p:stCondLst>
                              <p:cond delay="4500"/>
                            </p:stCondLst>
                            <p:childTnLst>
                              <p:par>
                                <p:cTn id="19" presetID="2" presetClass="entr" presetSubtype="4" fill="hold" grpId="0" nodeType="after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 calcmode="lin" valueType="num">
                                      <p:cBhvr additive="base">
                                        <p:cTn id="21" dur="20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2" dur="20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par>
                          <p:cTn id="23" fill="hold">
                            <p:stCondLst>
                              <p:cond delay="6500"/>
                            </p:stCondLst>
                            <p:childTnLst>
                              <p:par>
                                <p:cTn id="24" presetID="10" presetClass="entr" presetSubtype="0" fill="hold" nodeType="afterEffect">
                                  <p:stCondLst>
                                    <p:cond delay="0"/>
                                  </p:stCondLst>
                                  <p:childTnLst>
                                    <p:set>
                                      <p:cBhvr>
                                        <p:cTn id="25" dur="1" fill="hold">
                                          <p:stCondLst>
                                            <p:cond delay="0"/>
                                          </p:stCondLst>
                                        </p:cTn>
                                        <p:tgtEl>
                                          <p:spTgt spid="3074"/>
                                        </p:tgtEl>
                                        <p:attrNameLst>
                                          <p:attrName>style.visibility</p:attrName>
                                        </p:attrNameLst>
                                      </p:cBhvr>
                                      <p:to>
                                        <p:strVal val="visible"/>
                                      </p:to>
                                    </p:set>
                                    <p:animEffect transition="in" filter="fade">
                                      <p:cBhvr>
                                        <p:cTn id="26"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240214"/>
            <a:ext cx="8915400" cy="944562"/>
          </a:xfrm>
        </p:spPr>
        <p:txBody>
          <a:bodyPr>
            <a:noAutofit/>
          </a:bodyPr>
          <a:lstStyle/>
          <a:p>
            <a:r>
              <a:rPr lang="en-US" b="1" dirty="0">
                <a:solidFill>
                  <a:srgbClr val="1F497D">
                    <a:lumMod val="50000"/>
                  </a:srgbClr>
                </a:solidFill>
                <a:latin typeface="+mn-lt"/>
                <a:ea typeface="+mn-ea"/>
                <a:cs typeface="+mn-cs"/>
              </a:rPr>
              <a:t>Treat</a:t>
            </a:r>
            <a:r>
              <a:rPr lang="en-US" b="1" dirty="0" smtClean="0">
                <a:solidFill>
                  <a:srgbClr val="1F497D">
                    <a:lumMod val="50000"/>
                  </a:srgbClr>
                </a:solidFill>
                <a:latin typeface="+mn-lt"/>
                <a:ea typeface="+mn-ea"/>
                <a:cs typeface="+mn-cs"/>
              </a:rPr>
              <a:t>…</a:t>
            </a:r>
            <a:br>
              <a:rPr lang="en-US" b="1" dirty="0" smtClean="0">
                <a:solidFill>
                  <a:srgbClr val="1F497D">
                    <a:lumMod val="50000"/>
                  </a:srgbClr>
                </a:solidFill>
                <a:latin typeface="+mn-lt"/>
                <a:ea typeface="+mn-ea"/>
                <a:cs typeface="+mn-cs"/>
              </a:rPr>
            </a:br>
            <a:r>
              <a:rPr lang="en-US" sz="3200" dirty="0" smtClean="0">
                <a:solidFill>
                  <a:srgbClr val="1F497D">
                    <a:lumMod val="50000"/>
                  </a:srgbClr>
                </a:solidFill>
              </a:rPr>
              <a:t>children with respect</a:t>
            </a:r>
            <a:endParaRPr lang="en-CA" b="1" dirty="0">
              <a:solidFill>
                <a:srgbClr val="1F497D">
                  <a:lumMod val="50000"/>
                </a:srgbClr>
              </a:solidFill>
              <a:latin typeface="+mn-lt"/>
              <a:ea typeface="+mn-ea"/>
              <a:cs typeface="+mn-cs"/>
            </a:endParaRPr>
          </a:p>
        </p:txBody>
      </p:sp>
      <p:sp>
        <p:nvSpPr>
          <p:cNvPr id="2" name="Content Placeholder 1"/>
          <p:cNvSpPr>
            <a:spLocks noGrp="1"/>
          </p:cNvSpPr>
          <p:nvPr>
            <p:ph idx="1"/>
          </p:nvPr>
        </p:nvSpPr>
        <p:spPr>
          <a:xfrm>
            <a:off x="0" y="1600200"/>
            <a:ext cx="8991600" cy="4953000"/>
          </a:xfrm>
        </p:spPr>
        <p:txBody>
          <a:bodyPr>
            <a:noAutofit/>
          </a:bodyPr>
          <a:lstStyle/>
          <a:p>
            <a:pPr marL="566928" indent="-457200"/>
            <a:r>
              <a:rPr lang="en-CA" b="1" dirty="0" smtClean="0"/>
              <a:t>Involve them in </a:t>
            </a:r>
            <a:r>
              <a:rPr lang="en-CA" b="1" dirty="0"/>
              <a:t>making </a:t>
            </a:r>
            <a:r>
              <a:rPr lang="en-CA" b="1" dirty="0" smtClean="0"/>
              <a:t>decisions</a:t>
            </a:r>
          </a:p>
          <a:p>
            <a:pPr marL="966978" lvl="1" indent="-457200">
              <a:spcBef>
                <a:spcPts val="0"/>
              </a:spcBef>
              <a:spcAft>
                <a:spcPts val="1200"/>
              </a:spcAft>
              <a:buFont typeface="Courier New" panose="02070309020205020404" pitchFamily="49" charset="0"/>
              <a:buChar char="o"/>
            </a:pPr>
            <a:r>
              <a:rPr lang="en-CA" dirty="0" smtClean="0"/>
              <a:t>Giving simple </a:t>
            </a:r>
            <a:r>
              <a:rPr lang="en-CA" dirty="0"/>
              <a:t>choices will give them </a:t>
            </a:r>
            <a:r>
              <a:rPr lang="en-CA" dirty="0" smtClean="0"/>
              <a:t>practice </a:t>
            </a:r>
            <a:r>
              <a:rPr lang="en-CA" dirty="0"/>
              <a:t>for all the decisions they will be asked to make at school. </a:t>
            </a:r>
            <a:endParaRPr lang="en-CA" dirty="0" smtClean="0"/>
          </a:p>
          <a:p>
            <a:pPr marL="966978" lvl="1" indent="-457200">
              <a:spcBef>
                <a:spcPts val="0"/>
              </a:spcBef>
              <a:spcAft>
                <a:spcPts val="1200"/>
              </a:spcAft>
              <a:buFont typeface="Courier New" panose="02070309020205020404" pitchFamily="49" charset="0"/>
              <a:buChar char="o"/>
            </a:pPr>
            <a:r>
              <a:rPr lang="en-CA" dirty="0" smtClean="0"/>
              <a:t>Start </a:t>
            </a:r>
            <a:r>
              <a:rPr lang="en-CA" dirty="0"/>
              <a:t>with small decisions, or ask them to decide from a limited number of options such as what they want to wear (e.g., “the red or the blue top”), what to have for a snack (e.g., “an apple or a banana”) or what activity they might like to do. </a:t>
            </a:r>
          </a:p>
          <a:p>
            <a:pPr marL="966978" lvl="1" indent="-457200">
              <a:spcBef>
                <a:spcPts val="0"/>
              </a:spcBef>
              <a:spcAft>
                <a:spcPts val="1200"/>
              </a:spcAft>
              <a:buFont typeface="Courier New" panose="02070309020205020404" pitchFamily="49" charset="0"/>
              <a:buChar char="o"/>
            </a:pPr>
            <a:r>
              <a:rPr lang="en-CA" dirty="0" smtClean="0"/>
              <a:t>This </a:t>
            </a:r>
            <a:r>
              <a:rPr lang="en-CA" dirty="0"/>
              <a:t>will let your child know that you believe in their ability to decide and will also give them the confidence to make other decisions.</a:t>
            </a:r>
          </a:p>
          <a:p>
            <a:pPr marL="109728" indent="0">
              <a:buNone/>
            </a:pPr>
            <a:r>
              <a:rPr lang="en-CA" dirty="0"/>
              <a:t/>
            </a:r>
            <a:br>
              <a:rPr lang="en-CA" dirty="0"/>
            </a:br>
            <a:endParaRPr lang="en-CA" dirty="0"/>
          </a:p>
        </p:txBody>
      </p:sp>
      <p:pic>
        <p:nvPicPr>
          <p:cNvPr id="23554" name="Picture 2" descr="C:\Users\LisaBakerWorthman\AppData\Local\Microsoft\Windows\Temporary Internet Files\Content.IE5\H5I0DKBV\6037247098_e19d4b57fc_z[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72400" y="0"/>
            <a:ext cx="1371600" cy="2055793"/>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450E33E3-F476-444F-A998-0C3B614ED53C}" type="slidenum">
              <a:rPr lang="en-CA" smtClean="0"/>
              <a:t>39</a:t>
            </a:fld>
            <a:endParaRPr lang="en-CA" dirty="0"/>
          </a:p>
        </p:txBody>
      </p:sp>
    </p:spTree>
    <p:extLst>
      <p:ext uri="{BB962C8B-B14F-4D97-AF65-F5344CB8AC3E}">
        <p14:creationId xmlns:p14="http://schemas.microsoft.com/office/powerpoint/2010/main" val="2282900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3554"/>
                                        </p:tgtEl>
                                        <p:attrNameLst>
                                          <p:attrName>style.visibility</p:attrName>
                                        </p:attrNameLst>
                                      </p:cBhvr>
                                      <p:to>
                                        <p:strVal val="visible"/>
                                      </p:to>
                                    </p:set>
                                    <p:animEffect transition="in" filter="fade">
                                      <p:cBhvr>
                                        <p:cTn id="11" dur="500"/>
                                        <p:tgtEl>
                                          <p:spTgt spid="2355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 calcmode="lin" valueType="num">
                                      <p:cBhvr additive="base">
                                        <p:cTn id="15" dur="2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6" dur="2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par>
                          <p:cTn id="17" fill="hold">
                            <p:stCondLst>
                              <p:cond delay="3000"/>
                            </p:stCondLst>
                            <p:childTnLst>
                              <p:par>
                                <p:cTn id="18" presetID="2" presetClass="entr" presetSubtype="4" fill="hold" grpId="0" nodeType="after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 calcmode="lin" valueType="num">
                                      <p:cBhvr additive="base">
                                        <p:cTn id="20" dur="20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1" dur="20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par>
                          <p:cTn id="22" fill="hold">
                            <p:stCondLst>
                              <p:cond delay="5000"/>
                            </p:stCondLst>
                            <p:childTnLst>
                              <p:par>
                                <p:cTn id="23" presetID="2" presetClass="entr" presetSubtype="4" fill="hold" grpId="0" nodeType="after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 calcmode="lin" valueType="num">
                                      <p:cBhvr additive="base">
                                        <p:cTn id="25" dur="20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par>
                          <p:cTn id="27" fill="hold">
                            <p:stCondLst>
                              <p:cond delay="7000"/>
                            </p:stCondLst>
                            <p:childTnLst>
                              <p:par>
                                <p:cTn id="28" presetID="2" presetClass="entr" presetSubtype="4" fill="hold" grpId="0" nodeType="afterEffect">
                                  <p:stCondLst>
                                    <p:cond delay="0"/>
                                  </p:stCondLst>
                                  <p:childTnLst>
                                    <p:set>
                                      <p:cBhvr>
                                        <p:cTn id="29" dur="1" fill="hold">
                                          <p:stCondLst>
                                            <p:cond delay="0"/>
                                          </p:stCondLst>
                                        </p:cTn>
                                        <p:tgtEl>
                                          <p:spTgt spid="2">
                                            <p:txEl>
                                              <p:pRg st="3" end="3"/>
                                            </p:txEl>
                                          </p:spTgt>
                                        </p:tgtEl>
                                        <p:attrNameLst>
                                          <p:attrName>style.visibility</p:attrName>
                                        </p:attrNameLst>
                                      </p:cBhvr>
                                      <p:to>
                                        <p:strVal val="visible"/>
                                      </p:to>
                                    </p:set>
                                    <p:anim calcmode="lin" valueType="num">
                                      <p:cBhvr additive="base">
                                        <p:cTn id="30" dur="20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1" dur="20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par>
                          <p:cTn id="32" fill="hold">
                            <p:stCondLst>
                              <p:cond delay="9000"/>
                            </p:stCondLst>
                            <p:childTnLst>
                              <p:par>
                                <p:cTn id="33" presetID="2" presetClass="entr" presetSubtype="4" fill="hold" grpId="0" nodeType="after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 calcmode="lin" valueType="num">
                                      <p:cBhvr additive="base">
                                        <p:cTn id="35" dur="20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6" dur="20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9621" y="304800"/>
            <a:ext cx="8839200" cy="5943600"/>
          </a:xfrm>
        </p:spPr>
        <p:txBody>
          <a:bodyPr>
            <a:noAutofit/>
          </a:bodyPr>
          <a:lstStyle/>
          <a:p>
            <a:pPr marL="566928" indent="-457200">
              <a:spcBef>
                <a:spcPts val="0"/>
              </a:spcBef>
            </a:pPr>
            <a:r>
              <a:rPr lang="en-CA" b="1" dirty="0" smtClean="0"/>
              <a:t>Relationships</a:t>
            </a:r>
            <a:endParaRPr lang="en-CA" dirty="0" smtClean="0"/>
          </a:p>
          <a:p>
            <a:pPr lvl="1">
              <a:spcBef>
                <a:spcPts val="0"/>
              </a:spcBef>
              <a:buFont typeface="Courier New" panose="02070309020205020404" pitchFamily="49" charset="0"/>
              <a:buChar char="o"/>
            </a:pPr>
            <a:r>
              <a:rPr lang="en-CA" dirty="0" smtClean="0"/>
              <a:t>Meeting </a:t>
            </a:r>
            <a:r>
              <a:rPr lang="en-CA" dirty="0"/>
              <a:t>new children and </a:t>
            </a:r>
            <a:r>
              <a:rPr lang="en-CA" dirty="0" smtClean="0"/>
              <a:t>adults</a:t>
            </a:r>
          </a:p>
          <a:p>
            <a:pPr lvl="1">
              <a:spcBef>
                <a:spcPts val="0"/>
              </a:spcBef>
              <a:buFont typeface="Courier New" panose="02070309020205020404" pitchFamily="49" charset="0"/>
              <a:buChar char="o"/>
            </a:pPr>
            <a:r>
              <a:rPr lang="en-CA" dirty="0"/>
              <a:t>R</a:t>
            </a:r>
            <a:r>
              <a:rPr lang="en-CA" dirty="0" smtClean="0"/>
              <a:t>esponding </a:t>
            </a:r>
            <a:r>
              <a:rPr lang="en-CA" dirty="0"/>
              <a:t>to children of different </a:t>
            </a:r>
            <a:r>
              <a:rPr lang="en-CA" dirty="0" smtClean="0"/>
              <a:t>ages </a:t>
            </a:r>
          </a:p>
          <a:p>
            <a:pPr lvl="1">
              <a:spcBef>
                <a:spcPts val="0"/>
              </a:spcBef>
              <a:buFont typeface="Courier New" panose="02070309020205020404" pitchFamily="49" charset="0"/>
              <a:buChar char="o"/>
            </a:pPr>
            <a:r>
              <a:rPr lang="en-CA" dirty="0"/>
              <a:t>G</a:t>
            </a:r>
            <a:r>
              <a:rPr lang="en-CA" dirty="0" smtClean="0"/>
              <a:t>etting </a:t>
            </a:r>
            <a:r>
              <a:rPr lang="en-CA" dirty="0"/>
              <a:t>to know </a:t>
            </a:r>
            <a:r>
              <a:rPr lang="en-CA" dirty="0" smtClean="0"/>
              <a:t>staff in the school</a:t>
            </a:r>
          </a:p>
          <a:p>
            <a:pPr>
              <a:spcBef>
                <a:spcPts val="0"/>
              </a:spcBef>
            </a:pPr>
            <a:endParaRPr lang="en-CA" dirty="0" smtClean="0"/>
          </a:p>
          <a:p>
            <a:pPr marL="566928" indent="-457200">
              <a:spcBef>
                <a:spcPts val="0"/>
              </a:spcBef>
            </a:pPr>
            <a:r>
              <a:rPr lang="en-CA" b="1" dirty="0" smtClean="0"/>
              <a:t>Learning</a:t>
            </a:r>
            <a:endParaRPr lang="en-CA" dirty="0" smtClean="0"/>
          </a:p>
          <a:p>
            <a:pPr lvl="1">
              <a:spcBef>
                <a:spcPts val="0"/>
              </a:spcBef>
              <a:buFont typeface="Courier New" panose="02070309020205020404" pitchFamily="49" charset="0"/>
              <a:buChar char="o"/>
            </a:pPr>
            <a:r>
              <a:rPr lang="en-CA" dirty="0" smtClean="0"/>
              <a:t>More </a:t>
            </a:r>
            <a:r>
              <a:rPr lang="en-CA" dirty="0"/>
              <a:t>formal learning </a:t>
            </a:r>
            <a:r>
              <a:rPr lang="en-CA" dirty="0" smtClean="0"/>
              <a:t>experiences in different learning environments – large groups, small groups, center time </a:t>
            </a:r>
          </a:p>
          <a:p>
            <a:pPr lvl="1">
              <a:spcBef>
                <a:spcPts val="0"/>
              </a:spcBef>
              <a:buFont typeface="Courier New" panose="02070309020205020404" pitchFamily="49" charset="0"/>
              <a:buChar char="o"/>
            </a:pPr>
            <a:r>
              <a:rPr lang="en-CA" dirty="0"/>
              <a:t>S</a:t>
            </a:r>
            <a:r>
              <a:rPr lang="en-CA" dirty="0" smtClean="0"/>
              <a:t>tructured </a:t>
            </a:r>
            <a:r>
              <a:rPr lang="en-CA" dirty="0"/>
              <a:t>times and set </a:t>
            </a:r>
            <a:r>
              <a:rPr lang="en-CA" dirty="0" smtClean="0"/>
              <a:t>tasks </a:t>
            </a:r>
          </a:p>
          <a:p>
            <a:pPr lvl="1">
              <a:spcBef>
                <a:spcPts val="0"/>
              </a:spcBef>
              <a:buFont typeface="Courier New" panose="02070309020205020404" pitchFamily="49" charset="0"/>
              <a:buChar char="o"/>
            </a:pPr>
            <a:r>
              <a:rPr lang="en-CA" dirty="0"/>
              <a:t>I</a:t>
            </a:r>
            <a:r>
              <a:rPr lang="en-CA" dirty="0" smtClean="0"/>
              <a:t>ncreasing independence</a:t>
            </a:r>
            <a:endParaRPr lang="en-CA" dirty="0"/>
          </a:p>
          <a:p>
            <a:endParaRPr lang="en-CA" dirty="0"/>
          </a:p>
          <a:p>
            <a:endParaRPr lang="en-CA"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20156" t="9453" b="3047"/>
          <a:stretch/>
        </p:blipFill>
        <p:spPr>
          <a:xfrm>
            <a:off x="6400800" y="4386305"/>
            <a:ext cx="2590800" cy="1892821"/>
          </a:xfrm>
          <a:prstGeom prst="rect">
            <a:avLst/>
          </a:prstGeom>
        </p:spPr>
      </p:pic>
      <p:sp>
        <p:nvSpPr>
          <p:cNvPr id="5" name="Slide Number Placeholder 4"/>
          <p:cNvSpPr>
            <a:spLocks noGrp="1"/>
          </p:cNvSpPr>
          <p:nvPr>
            <p:ph type="sldNum" sz="quarter" idx="12"/>
          </p:nvPr>
        </p:nvSpPr>
        <p:spPr/>
        <p:txBody>
          <a:bodyPr/>
          <a:lstStyle/>
          <a:p>
            <a:fld id="{450E33E3-F476-444F-A998-0C3B614ED53C}" type="slidenum">
              <a:rPr lang="en-CA" smtClean="0"/>
              <a:t>4</a:t>
            </a:fld>
            <a:endParaRPr lang="en-CA" dirty="0"/>
          </a:p>
        </p:txBody>
      </p:sp>
    </p:spTree>
    <p:extLst>
      <p:ext uri="{BB962C8B-B14F-4D97-AF65-F5344CB8AC3E}">
        <p14:creationId xmlns:p14="http://schemas.microsoft.com/office/powerpoint/2010/main" val="2647168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2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grpId="0" nodeType="after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additive="base">
                                        <p:cTn id="12" dur="20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4" fill="hold" grpId="0" nodeType="after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20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6000"/>
                            </p:stCondLst>
                            <p:childTnLst>
                              <p:par>
                                <p:cTn id="20" presetID="2" presetClass="entr" presetSubtype="4" fill="hold" grpId="0" nodeType="after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 calcmode="lin" valueType="num">
                                      <p:cBhvr additive="base">
                                        <p:cTn id="22" dur="20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8000"/>
                            </p:stCondLst>
                            <p:childTnLst>
                              <p:par>
                                <p:cTn id="25" presetID="2" presetClass="entr" presetSubtype="4" fill="hold" grpId="0" nodeType="after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 calcmode="lin" valueType="num">
                                      <p:cBhvr additive="base">
                                        <p:cTn id="27" dur="20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par>
                          <p:cTn id="29" fill="hold">
                            <p:stCondLst>
                              <p:cond delay="10000"/>
                            </p:stCondLst>
                            <p:childTnLst>
                              <p:par>
                                <p:cTn id="30" presetID="2" presetClass="entr" presetSubtype="4" fill="hold" grpId="0" nodeType="after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 calcmode="lin" valueType="num">
                                      <p:cBhvr additive="base">
                                        <p:cTn id="32" dur="20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3" dur="20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par>
                          <p:cTn id="34" fill="hold">
                            <p:stCondLst>
                              <p:cond delay="12000"/>
                            </p:stCondLst>
                            <p:childTnLst>
                              <p:par>
                                <p:cTn id="35" presetID="2" presetClass="entr" presetSubtype="4" fill="hold" grpId="0" nodeType="after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 calcmode="lin" valueType="num">
                                      <p:cBhvr additive="base">
                                        <p:cTn id="37" dur="20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par>
                          <p:cTn id="39" fill="hold">
                            <p:stCondLst>
                              <p:cond delay="14000"/>
                            </p:stCondLst>
                            <p:childTnLst>
                              <p:par>
                                <p:cTn id="40" presetID="2" presetClass="entr" presetSubtype="4" fill="hold" grpId="0" nodeType="afterEffect">
                                  <p:stCondLst>
                                    <p:cond delay="0"/>
                                  </p:stCondLst>
                                  <p:childTnLst>
                                    <p:set>
                                      <p:cBhvr>
                                        <p:cTn id="41" dur="1" fill="hold">
                                          <p:stCondLst>
                                            <p:cond delay="0"/>
                                          </p:stCondLst>
                                        </p:cTn>
                                        <p:tgtEl>
                                          <p:spTgt spid="2">
                                            <p:txEl>
                                              <p:pRg st="8" end="8"/>
                                            </p:txEl>
                                          </p:spTgt>
                                        </p:tgtEl>
                                        <p:attrNameLst>
                                          <p:attrName>style.visibility</p:attrName>
                                        </p:attrNameLst>
                                      </p:cBhvr>
                                      <p:to>
                                        <p:strVal val="visible"/>
                                      </p:to>
                                    </p:set>
                                    <p:anim calcmode="lin" valueType="num">
                                      <p:cBhvr additive="base">
                                        <p:cTn id="42" dur="20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43" dur="20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par>
                          <p:cTn id="44" fill="hold">
                            <p:stCondLst>
                              <p:cond delay="16000"/>
                            </p:stCondLst>
                            <p:childTnLst>
                              <p:par>
                                <p:cTn id="45" presetID="10" presetClass="entr" presetSubtype="0"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381000"/>
            <a:ext cx="8534400" cy="5626291"/>
          </a:xfrm>
        </p:spPr>
        <p:txBody>
          <a:bodyPr>
            <a:normAutofit/>
          </a:bodyPr>
          <a:lstStyle/>
          <a:p>
            <a:pPr marL="566928" indent="-457200"/>
            <a:r>
              <a:rPr lang="en-CA" b="1" dirty="0" smtClean="0"/>
              <a:t>Promote a </a:t>
            </a:r>
            <a:r>
              <a:rPr lang="en-CA" b="1" dirty="0"/>
              <a:t>sense of </a:t>
            </a:r>
            <a:r>
              <a:rPr lang="en-CA" b="1" dirty="0" smtClean="0"/>
              <a:t>responsibility</a:t>
            </a:r>
          </a:p>
          <a:p>
            <a:pPr marL="966978" lvl="1" indent="-457200">
              <a:spcBef>
                <a:spcPts val="0"/>
              </a:spcBef>
              <a:spcAft>
                <a:spcPts val="1200"/>
              </a:spcAft>
              <a:buFont typeface="Courier New" panose="02070309020205020404" pitchFamily="49" charset="0"/>
              <a:buChar char="o"/>
            </a:pPr>
            <a:r>
              <a:rPr lang="en-CA" dirty="0" smtClean="0"/>
              <a:t>Encourage </a:t>
            </a:r>
            <a:r>
              <a:rPr lang="en-CA" dirty="0"/>
              <a:t>your child to start or continue to take responsibility for small </a:t>
            </a:r>
            <a:r>
              <a:rPr lang="en-CA" dirty="0" smtClean="0"/>
              <a:t>chores </a:t>
            </a:r>
            <a:r>
              <a:rPr lang="en-CA" dirty="0"/>
              <a:t>(e.g., setting the table for dinner, clearing their plate from the table after a meal, putting their clothes in the washing basket</a:t>
            </a:r>
            <a:r>
              <a:rPr lang="en-CA" dirty="0" smtClean="0"/>
              <a:t>). </a:t>
            </a:r>
          </a:p>
          <a:p>
            <a:pPr marL="966978" lvl="1" indent="-457200">
              <a:spcBef>
                <a:spcPts val="0"/>
              </a:spcBef>
              <a:spcAft>
                <a:spcPts val="1200"/>
              </a:spcAft>
              <a:buFont typeface="Courier New" panose="02070309020205020404" pitchFamily="49" charset="0"/>
              <a:buChar char="o"/>
            </a:pPr>
            <a:r>
              <a:rPr lang="en-CA" dirty="0" smtClean="0"/>
              <a:t>This will </a:t>
            </a:r>
            <a:r>
              <a:rPr lang="en-CA" dirty="0"/>
              <a:t>help them to learn that being part of a group means helping with some of the work.</a:t>
            </a:r>
          </a:p>
          <a:p>
            <a:endParaRPr lang="en-CA" dirty="0"/>
          </a:p>
        </p:txBody>
      </p:sp>
      <p:pic>
        <p:nvPicPr>
          <p:cNvPr id="24579" name="Picture 3" descr="C:\Users\LisaBakerWorthman\AppData\Local\Microsoft\Windows\Temporary Internet Files\Content.IE5\MXQ5KFZC\kids-doing-chore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4648200"/>
            <a:ext cx="3124429" cy="208087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450E33E3-F476-444F-A998-0C3B614ED53C}" type="slidenum">
              <a:rPr lang="en-CA" smtClean="0"/>
              <a:t>40</a:t>
            </a:fld>
            <a:endParaRPr lang="en-CA" dirty="0"/>
          </a:p>
        </p:txBody>
      </p:sp>
    </p:spTree>
    <p:extLst>
      <p:ext uri="{BB962C8B-B14F-4D97-AF65-F5344CB8AC3E}">
        <p14:creationId xmlns:p14="http://schemas.microsoft.com/office/powerpoint/2010/main" val="2408737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2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grpId="0" nodeType="after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additive="base">
                                        <p:cTn id="12" dur="20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4" fill="hold" grpId="0" nodeType="after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20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6000"/>
                            </p:stCondLst>
                            <p:childTnLst>
                              <p:par>
                                <p:cTn id="20" presetID="10" presetClass="entr" presetSubtype="0" fill="hold" nodeType="afterEffect">
                                  <p:stCondLst>
                                    <p:cond delay="0"/>
                                  </p:stCondLst>
                                  <p:childTnLst>
                                    <p:set>
                                      <p:cBhvr>
                                        <p:cTn id="21" dur="1" fill="hold">
                                          <p:stCondLst>
                                            <p:cond delay="0"/>
                                          </p:stCondLst>
                                        </p:cTn>
                                        <p:tgtEl>
                                          <p:spTgt spid="24579"/>
                                        </p:tgtEl>
                                        <p:attrNameLst>
                                          <p:attrName>style.visibility</p:attrName>
                                        </p:attrNameLst>
                                      </p:cBhvr>
                                      <p:to>
                                        <p:strVal val="visible"/>
                                      </p:to>
                                    </p:set>
                                    <p:animEffect transition="in" filter="fade">
                                      <p:cBhvr>
                                        <p:cTn id="22" dur="500"/>
                                        <p:tgtEl>
                                          <p:spTgt spid="245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6200"/>
            <a:ext cx="8229600" cy="838200"/>
          </a:xfrm>
        </p:spPr>
        <p:txBody>
          <a:bodyPr>
            <a:noAutofit/>
          </a:bodyPr>
          <a:lstStyle/>
          <a:p>
            <a:r>
              <a:rPr lang="en-US" b="1" dirty="0">
                <a:latin typeface="+mn-lt"/>
                <a:ea typeface="+mn-ea"/>
                <a:cs typeface="+mn-cs"/>
              </a:rPr>
              <a:t>Encourage your child to</a:t>
            </a:r>
            <a:r>
              <a:rPr lang="en-US" b="1" dirty="0" smtClean="0">
                <a:latin typeface="+mn-lt"/>
                <a:ea typeface="+mn-ea"/>
                <a:cs typeface="+mn-cs"/>
              </a:rPr>
              <a:t>…</a:t>
            </a:r>
            <a:endParaRPr lang="en-CA" b="1" dirty="0">
              <a:latin typeface="+mn-lt"/>
              <a:ea typeface="+mn-ea"/>
              <a:cs typeface="+mn-cs"/>
            </a:endParaRPr>
          </a:p>
        </p:txBody>
      </p:sp>
      <p:sp>
        <p:nvSpPr>
          <p:cNvPr id="2" name="Content Placeholder 1"/>
          <p:cNvSpPr>
            <a:spLocks noGrp="1"/>
          </p:cNvSpPr>
          <p:nvPr>
            <p:ph idx="1"/>
          </p:nvPr>
        </p:nvSpPr>
        <p:spPr>
          <a:xfrm>
            <a:off x="304800" y="1219200"/>
            <a:ext cx="8686800" cy="4525963"/>
          </a:xfrm>
        </p:spPr>
        <p:txBody>
          <a:bodyPr>
            <a:noAutofit/>
          </a:bodyPr>
          <a:lstStyle/>
          <a:p>
            <a:r>
              <a:rPr lang="en-CA" b="1" dirty="0" smtClean="0"/>
              <a:t>Focus </a:t>
            </a:r>
            <a:r>
              <a:rPr lang="en-CA" b="1" dirty="0"/>
              <a:t>on small </a:t>
            </a:r>
            <a:r>
              <a:rPr lang="en-CA" b="1" dirty="0" smtClean="0"/>
              <a:t>tasks</a:t>
            </a:r>
          </a:p>
          <a:p>
            <a:pPr marL="966978" lvl="1" indent="-457200">
              <a:spcBef>
                <a:spcPts val="0"/>
              </a:spcBef>
              <a:spcAft>
                <a:spcPts val="1200"/>
              </a:spcAft>
              <a:buFont typeface="Courier New" panose="02070309020205020404" pitchFamily="49" charset="0"/>
              <a:buChar char="o"/>
            </a:pPr>
            <a:r>
              <a:rPr lang="en-CA" dirty="0" smtClean="0"/>
              <a:t>Sit with your child doing fun activities that require them to focus for a period of time (e.g., making a creation with boxes, building a racing track, playing a memory game)</a:t>
            </a:r>
          </a:p>
          <a:p>
            <a:pPr marL="966978" lvl="1" indent="-457200">
              <a:spcBef>
                <a:spcPts val="0"/>
              </a:spcBef>
              <a:spcAft>
                <a:spcPts val="1200"/>
              </a:spcAft>
              <a:buFont typeface="Courier New" panose="02070309020205020404" pitchFamily="49" charset="0"/>
              <a:buChar char="o"/>
            </a:pPr>
            <a:r>
              <a:rPr lang="en-US" dirty="0" smtClean="0"/>
              <a:t>Note at this age they are not expected to focus longer than 8-10 minutes at one time on one activity</a:t>
            </a:r>
          </a:p>
          <a:p>
            <a:endParaRPr lang="en-CA" dirty="0" smtClean="0"/>
          </a:p>
          <a:p>
            <a:endParaRPr lang="en-CA" dirty="0" smtClean="0"/>
          </a:p>
          <a:p>
            <a:endParaRPr lang="en-CA" dirty="0" smtClean="0"/>
          </a:p>
          <a:p>
            <a:pPr marL="0" indent="0">
              <a:buNone/>
            </a:pPr>
            <a:r>
              <a:rPr lang="en-CA" dirty="0"/>
              <a:t/>
            </a:r>
            <a:br>
              <a:rPr lang="en-CA" dirty="0"/>
            </a:br>
            <a:r>
              <a:rPr lang="en-CA" dirty="0"/>
              <a:t/>
            </a:r>
            <a:br>
              <a:rPr lang="en-CA" dirty="0"/>
            </a:br>
            <a:endParaRPr lang="en-US" dirty="0" smtClean="0"/>
          </a:p>
          <a:p>
            <a:endParaRPr lang="en-CA" dirty="0"/>
          </a:p>
        </p:txBody>
      </p:sp>
      <p:pic>
        <p:nvPicPr>
          <p:cNvPr id="5" name="Picture 3" descr="C:\Users\LisaBakerWorthman\AppData\Local\Microsoft\Windows\Temporary Internet Files\Content.IE5\6K2HHDUN\garage-reciclado[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4040"/>
          <a:stretch/>
        </p:blipFill>
        <p:spPr bwMode="auto">
          <a:xfrm>
            <a:off x="5257800" y="4800600"/>
            <a:ext cx="2667000" cy="1910918"/>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450E33E3-F476-444F-A998-0C3B614ED53C}" type="slidenum">
              <a:rPr lang="en-CA" smtClean="0"/>
              <a:t>41</a:t>
            </a:fld>
            <a:endParaRPr lang="en-CA" dirty="0"/>
          </a:p>
        </p:txBody>
      </p:sp>
    </p:spTree>
    <p:extLst>
      <p:ext uri="{BB962C8B-B14F-4D97-AF65-F5344CB8AC3E}">
        <p14:creationId xmlns:p14="http://schemas.microsoft.com/office/powerpoint/2010/main" val="3003177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 calcmode="lin" valueType="num">
                                      <p:cBhvr additive="base">
                                        <p:cTn id="11" dur="2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2500"/>
                            </p:stCondLst>
                            <p:childTnLst>
                              <p:par>
                                <p:cTn id="14" presetID="2" presetClass="entr" presetSubtype="4" fill="hold" grpId="0" nodeType="after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 calcmode="lin" valueType="num">
                                      <p:cBhvr additive="base">
                                        <p:cTn id="16" dur="20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7" dur="20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par>
                          <p:cTn id="18" fill="hold">
                            <p:stCondLst>
                              <p:cond delay="4500"/>
                            </p:stCondLst>
                            <p:childTnLst>
                              <p:par>
                                <p:cTn id="19" presetID="2" presetClass="entr" presetSubtype="4" fill="hold" grpId="0" nodeType="after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additive="base">
                                        <p:cTn id="21" dur="20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2" dur="20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par>
                          <p:cTn id="23" fill="hold">
                            <p:stCondLst>
                              <p:cond delay="6500"/>
                            </p:stCondLst>
                            <p:childTnLst>
                              <p:par>
                                <p:cTn id="24" presetID="2" presetClass="entr" presetSubtype="4" fill="hold" grpId="0" nodeType="afterEffect">
                                  <p:stCondLst>
                                    <p:cond delay="0"/>
                                  </p:stCondLst>
                                  <p:childTnLst>
                                    <p:set>
                                      <p:cBhvr>
                                        <p:cTn id="25" dur="1" fill="hold">
                                          <p:stCondLst>
                                            <p:cond delay="0"/>
                                          </p:stCondLst>
                                        </p:cTn>
                                        <p:tgtEl>
                                          <p:spTgt spid="2">
                                            <p:txEl>
                                              <p:pRg st="6" end="6"/>
                                            </p:txEl>
                                          </p:spTgt>
                                        </p:tgtEl>
                                        <p:attrNameLst>
                                          <p:attrName>style.visibility</p:attrName>
                                        </p:attrNameLst>
                                      </p:cBhvr>
                                      <p:to>
                                        <p:strVal val="visible"/>
                                      </p:to>
                                    </p:set>
                                    <p:anim calcmode="lin" valueType="num">
                                      <p:cBhvr additive="base">
                                        <p:cTn id="26" dur="20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7" dur="20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par>
                          <p:cTn id="28" fill="hold">
                            <p:stCondLst>
                              <p:cond delay="8500"/>
                            </p:stCondLst>
                            <p:childTnLst>
                              <p:par>
                                <p:cTn id="29" presetID="10"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164909"/>
            <a:ext cx="9067800" cy="6007291"/>
          </a:xfrm>
        </p:spPr>
        <p:txBody>
          <a:bodyPr>
            <a:noAutofit/>
          </a:bodyPr>
          <a:lstStyle/>
          <a:p>
            <a:pPr lvl="0"/>
            <a:r>
              <a:rPr lang="en-US" b="1" dirty="0">
                <a:solidFill>
                  <a:prstClr val="black"/>
                </a:solidFill>
              </a:rPr>
              <a:t>Increase independence</a:t>
            </a:r>
          </a:p>
          <a:p>
            <a:pPr marL="966978" lvl="1" indent="-457200">
              <a:spcBef>
                <a:spcPts val="0"/>
              </a:spcBef>
              <a:spcAft>
                <a:spcPts val="1200"/>
              </a:spcAft>
              <a:buFont typeface="Courier New" panose="02070309020205020404" pitchFamily="49" charset="0"/>
              <a:buChar char="o"/>
            </a:pPr>
            <a:r>
              <a:rPr lang="en-CA" dirty="0" smtClean="0"/>
              <a:t>Doing more things for themselves will </a:t>
            </a:r>
            <a:r>
              <a:rPr lang="en-CA" dirty="0"/>
              <a:t>give them lots of confidence </a:t>
            </a:r>
            <a:r>
              <a:rPr lang="en-CA" dirty="0" smtClean="0"/>
              <a:t>and enable </a:t>
            </a:r>
            <a:r>
              <a:rPr lang="en-CA" dirty="0"/>
              <a:t>them to manage themselves more easily in school. </a:t>
            </a:r>
            <a:endParaRPr lang="en-CA" dirty="0" smtClean="0"/>
          </a:p>
          <a:p>
            <a:pPr marL="966978" lvl="1" indent="-457200">
              <a:spcBef>
                <a:spcPts val="0"/>
              </a:spcBef>
              <a:spcAft>
                <a:spcPts val="1200"/>
              </a:spcAft>
              <a:buFont typeface="Courier New" panose="02070309020205020404" pitchFamily="49" charset="0"/>
              <a:buChar char="o"/>
            </a:pPr>
            <a:r>
              <a:rPr lang="en-CA" dirty="0" smtClean="0"/>
              <a:t>You </a:t>
            </a:r>
            <a:r>
              <a:rPr lang="en-CA" dirty="0"/>
              <a:t>can help your child to become </a:t>
            </a:r>
            <a:r>
              <a:rPr lang="en-CA" dirty="0" smtClean="0"/>
              <a:t>more independent</a:t>
            </a:r>
            <a:r>
              <a:rPr lang="en-CA" dirty="0"/>
              <a:t>, for example, in </a:t>
            </a:r>
            <a:r>
              <a:rPr lang="en-CA" dirty="0" smtClean="0"/>
              <a:t>dressing </a:t>
            </a:r>
            <a:r>
              <a:rPr lang="en-CA" dirty="0"/>
              <a:t>and undressing </a:t>
            </a:r>
            <a:r>
              <a:rPr lang="en-CA" dirty="0" smtClean="0"/>
              <a:t>themselves, eating </a:t>
            </a:r>
            <a:r>
              <a:rPr lang="en-CA" dirty="0"/>
              <a:t>from their lunch box, going </a:t>
            </a:r>
            <a:r>
              <a:rPr lang="en-CA" dirty="0" smtClean="0"/>
              <a:t>to </a:t>
            </a:r>
            <a:r>
              <a:rPr lang="en-CA" dirty="0"/>
              <a:t>the toilet, and asking for help</a:t>
            </a:r>
            <a:r>
              <a:rPr lang="en-CA" dirty="0" smtClean="0"/>
              <a:t>.</a:t>
            </a:r>
          </a:p>
          <a:p>
            <a:pPr marL="966978" lvl="1" indent="-457200">
              <a:spcBef>
                <a:spcPts val="0"/>
              </a:spcBef>
              <a:spcAft>
                <a:spcPts val="1200"/>
              </a:spcAft>
              <a:buFont typeface="Courier New" panose="02070309020205020404" pitchFamily="49" charset="0"/>
              <a:buChar char="o"/>
            </a:pPr>
            <a:r>
              <a:rPr lang="en-CA" dirty="0" smtClean="0"/>
              <a:t>Check </a:t>
            </a:r>
            <a:r>
              <a:rPr lang="en-CA" dirty="0"/>
              <a:t>how they are </a:t>
            </a:r>
            <a:r>
              <a:rPr lang="en-CA" dirty="0" smtClean="0"/>
              <a:t>doing </a:t>
            </a:r>
            <a:r>
              <a:rPr lang="en-CA" dirty="0"/>
              <a:t>at </a:t>
            </a:r>
            <a:r>
              <a:rPr lang="en-CA" dirty="0" smtClean="0"/>
              <a:t>regular intervals</a:t>
            </a:r>
            <a:r>
              <a:rPr lang="en-CA" dirty="0"/>
              <a:t>, and provide encouragement </a:t>
            </a:r>
            <a:r>
              <a:rPr lang="en-CA" dirty="0" smtClean="0"/>
              <a:t>and </a:t>
            </a:r>
            <a:r>
              <a:rPr lang="en-CA" dirty="0"/>
              <a:t>positive </a:t>
            </a:r>
            <a:r>
              <a:rPr lang="en-CA" dirty="0" smtClean="0"/>
              <a:t/>
            </a:r>
            <a:br>
              <a:rPr lang="en-CA" dirty="0" smtClean="0"/>
            </a:br>
            <a:r>
              <a:rPr lang="en-CA" dirty="0" smtClean="0"/>
              <a:t>feedback </a:t>
            </a:r>
            <a:r>
              <a:rPr lang="en-CA" dirty="0"/>
              <a:t>to boost your </a:t>
            </a:r>
            <a:r>
              <a:rPr lang="en-CA" dirty="0" smtClean="0"/>
              <a:t>child’s </a:t>
            </a:r>
            <a:br>
              <a:rPr lang="en-CA" dirty="0" smtClean="0"/>
            </a:br>
            <a:r>
              <a:rPr lang="en-CA" dirty="0" smtClean="0"/>
              <a:t>confidence </a:t>
            </a:r>
            <a:r>
              <a:rPr lang="en-CA" dirty="0"/>
              <a:t>and motivation.</a:t>
            </a:r>
          </a:p>
          <a:p>
            <a:pPr marL="109728" indent="0">
              <a:buNone/>
            </a:pPr>
            <a:endParaRPr lang="en-CA" dirty="0"/>
          </a:p>
          <a:p>
            <a:endParaRPr lang="en-CA" dirty="0"/>
          </a:p>
        </p:txBody>
      </p:sp>
      <p:pic>
        <p:nvPicPr>
          <p:cNvPr id="27650" name="Picture 2" descr="C:\Users\LisaBakerWorthman\AppData\Local\Microsoft\Windows\Temporary Internet Files\Content.IE5\KZUQ4IB1\IMG_1941[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1406" b="18828"/>
          <a:stretch/>
        </p:blipFill>
        <p:spPr bwMode="auto">
          <a:xfrm>
            <a:off x="6781800" y="4489881"/>
            <a:ext cx="1792716" cy="1852474"/>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450E33E3-F476-444F-A998-0C3B614ED53C}" type="slidenum">
              <a:rPr lang="en-CA" smtClean="0"/>
              <a:t>42</a:t>
            </a:fld>
            <a:endParaRPr lang="en-CA" dirty="0"/>
          </a:p>
        </p:txBody>
      </p:sp>
    </p:spTree>
    <p:extLst>
      <p:ext uri="{BB962C8B-B14F-4D97-AF65-F5344CB8AC3E}">
        <p14:creationId xmlns:p14="http://schemas.microsoft.com/office/powerpoint/2010/main" val="3937407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2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grpId="0" nodeType="after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additive="base">
                                        <p:cTn id="12" dur="20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4" fill="hold" grpId="0" nodeType="after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20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6000"/>
                            </p:stCondLst>
                            <p:childTnLst>
                              <p:par>
                                <p:cTn id="20" presetID="2" presetClass="entr" presetSubtype="4" fill="hold" grpId="0" nodeType="after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 calcmode="lin" valueType="num">
                                      <p:cBhvr additive="base">
                                        <p:cTn id="22" dur="20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8000"/>
                            </p:stCondLst>
                            <p:childTnLst>
                              <p:par>
                                <p:cTn id="25" presetID="10" presetClass="entr" presetSubtype="0" fill="hold" nodeType="afterEffect">
                                  <p:stCondLst>
                                    <p:cond delay="0"/>
                                  </p:stCondLst>
                                  <p:childTnLst>
                                    <p:set>
                                      <p:cBhvr>
                                        <p:cTn id="26" dur="1" fill="hold">
                                          <p:stCondLst>
                                            <p:cond delay="0"/>
                                          </p:stCondLst>
                                        </p:cTn>
                                        <p:tgtEl>
                                          <p:spTgt spid="27650"/>
                                        </p:tgtEl>
                                        <p:attrNameLst>
                                          <p:attrName>style.visibility</p:attrName>
                                        </p:attrNameLst>
                                      </p:cBhvr>
                                      <p:to>
                                        <p:strVal val="visible"/>
                                      </p:to>
                                    </p:set>
                                    <p:animEffect transition="in" filter="fade">
                                      <p:cBhvr>
                                        <p:cTn id="27" dur="500"/>
                                        <p:tgtEl>
                                          <p:spTgt spid="27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399" y="152401"/>
            <a:ext cx="8991601" cy="4465652"/>
          </a:xfrm>
        </p:spPr>
        <p:txBody>
          <a:bodyPr>
            <a:noAutofit/>
          </a:bodyPr>
          <a:lstStyle/>
          <a:p>
            <a:pPr lvl="0"/>
            <a:r>
              <a:rPr lang="en-CA" b="1" dirty="0">
                <a:solidFill>
                  <a:prstClr val="black"/>
                </a:solidFill>
              </a:rPr>
              <a:t>Care for their belongings</a:t>
            </a:r>
          </a:p>
          <a:p>
            <a:pPr marL="109728" indent="0">
              <a:buNone/>
            </a:pPr>
            <a:r>
              <a:rPr lang="en-CA" dirty="0" smtClean="0"/>
              <a:t>Encourage </a:t>
            </a:r>
            <a:r>
              <a:rPr lang="en-CA" dirty="0"/>
              <a:t>your child to look after </a:t>
            </a:r>
            <a:r>
              <a:rPr lang="en-CA" dirty="0" smtClean="0"/>
              <a:t>their belongings </a:t>
            </a:r>
            <a:endParaRPr lang="en-CA" dirty="0"/>
          </a:p>
          <a:p>
            <a:pPr marL="109728" indent="0">
              <a:buNone/>
            </a:pPr>
            <a:r>
              <a:rPr lang="en-CA" dirty="0" smtClean="0"/>
              <a:t>tidying </a:t>
            </a:r>
            <a:r>
              <a:rPr lang="en-CA" dirty="0"/>
              <a:t>up </a:t>
            </a:r>
            <a:r>
              <a:rPr lang="en-CA" dirty="0" smtClean="0"/>
              <a:t>toys hanging </a:t>
            </a:r>
            <a:r>
              <a:rPr lang="en-CA" dirty="0"/>
              <a:t>up their </a:t>
            </a:r>
            <a:r>
              <a:rPr lang="en-CA" dirty="0" smtClean="0"/>
              <a:t>coat putting their boots away </a:t>
            </a:r>
            <a:r>
              <a:rPr lang="en-US" dirty="0" smtClean="0"/>
              <a:t>writing their name on personal items</a:t>
            </a:r>
            <a:endParaRPr lang="en-CA" dirty="0" smtClean="0"/>
          </a:p>
          <a:p>
            <a:pPr marL="109728" indent="0">
              <a:buNone/>
            </a:pPr>
            <a:endParaRPr lang="en-CA" dirty="0" smtClean="0"/>
          </a:p>
          <a:p>
            <a:pPr marL="109728" indent="0">
              <a:buNone/>
            </a:pPr>
            <a:r>
              <a:rPr lang="en-CA" dirty="0" smtClean="0"/>
              <a:t>This </a:t>
            </a:r>
            <a:r>
              <a:rPr lang="en-CA" dirty="0"/>
              <a:t>will teach them to care for, respect and maintain their own belongings and the school’s equipment.</a:t>
            </a:r>
          </a:p>
          <a:p>
            <a:endParaRPr lang="en-CA" dirty="0"/>
          </a:p>
        </p:txBody>
      </p:sp>
      <p:pic>
        <p:nvPicPr>
          <p:cNvPr id="28674" name="Picture 2" descr="C:\Users\LisaBakerWorthman\AppData\Local\Microsoft\Windows\Temporary Internet Files\Content.IE5\LRCYD3KJ\clea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4618052"/>
            <a:ext cx="2708655" cy="2212516"/>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450E33E3-F476-444F-A998-0C3B614ED53C}" type="slidenum">
              <a:rPr lang="en-CA" smtClean="0"/>
              <a:t>43</a:t>
            </a:fld>
            <a:endParaRPr lang="en-CA" dirty="0"/>
          </a:p>
        </p:txBody>
      </p:sp>
    </p:spTree>
    <p:extLst>
      <p:ext uri="{BB962C8B-B14F-4D97-AF65-F5344CB8AC3E}">
        <p14:creationId xmlns:p14="http://schemas.microsoft.com/office/powerpoint/2010/main" val="3131877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4"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6000"/>
                            </p:stCondLst>
                            <p:childTnLst>
                              <p:par>
                                <p:cTn id="20" presetID="2" presetClass="entr" presetSubtype="4" fill="hold" grpId="0" nodeType="after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calcmode="lin" valueType="num">
                                      <p:cBhvr additive="base">
                                        <p:cTn id="22"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24" fill="hold">
                            <p:stCondLst>
                              <p:cond delay="8000"/>
                            </p:stCondLst>
                            <p:childTnLst>
                              <p:par>
                                <p:cTn id="25" presetID="10" presetClass="entr" presetSubtype="0" fill="hold" nodeType="afterEffect">
                                  <p:stCondLst>
                                    <p:cond delay="0"/>
                                  </p:stCondLst>
                                  <p:childTnLst>
                                    <p:set>
                                      <p:cBhvr>
                                        <p:cTn id="26" dur="1" fill="hold">
                                          <p:stCondLst>
                                            <p:cond delay="0"/>
                                          </p:stCondLst>
                                        </p:cTn>
                                        <p:tgtEl>
                                          <p:spTgt spid="28674"/>
                                        </p:tgtEl>
                                        <p:attrNameLst>
                                          <p:attrName>style.visibility</p:attrName>
                                        </p:attrNameLst>
                                      </p:cBhvr>
                                      <p:to>
                                        <p:strVal val="visible"/>
                                      </p:to>
                                    </p:set>
                                    <p:animEffect transition="in" filter="fade">
                                      <p:cBhvr>
                                        <p:cTn id="27" dur="500"/>
                                        <p:tgtEl>
                                          <p:spTgt spid="286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839200" cy="5410200"/>
          </a:xfrm>
        </p:spPr>
        <p:txBody>
          <a:bodyPr>
            <a:normAutofit/>
          </a:bodyPr>
          <a:lstStyle/>
          <a:p>
            <a:pPr marL="566928" indent="-457200"/>
            <a:r>
              <a:rPr lang="en-CA" b="1" dirty="0">
                <a:solidFill>
                  <a:prstClr val="black"/>
                </a:solidFill>
              </a:rPr>
              <a:t>Use their motor skills regularly</a:t>
            </a:r>
            <a:endParaRPr lang="en-CA" b="1" dirty="0"/>
          </a:p>
          <a:p>
            <a:pPr marL="109728" indent="0">
              <a:buNone/>
            </a:pPr>
            <a:r>
              <a:rPr lang="en-CA" dirty="0" smtClean="0"/>
              <a:t>Encourage your child to do activities like:</a:t>
            </a:r>
          </a:p>
          <a:p>
            <a:pPr lvl="1">
              <a:buFont typeface="Courier New" panose="02070309020205020404" pitchFamily="49" charset="0"/>
              <a:buChar char="o"/>
            </a:pPr>
            <a:r>
              <a:rPr lang="en-CA" dirty="0" smtClean="0"/>
              <a:t>use the clip board, scissors</a:t>
            </a:r>
            <a:r>
              <a:rPr lang="en-CA" dirty="0"/>
              <a:t>, </a:t>
            </a:r>
            <a:r>
              <a:rPr lang="en-CA" dirty="0" smtClean="0"/>
              <a:t>glue, paints, crayons and clay from the KinderStart kit</a:t>
            </a:r>
          </a:p>
          <a:p>
            <a:pPr lvl="1">
              <a:buFont typeface="Courier New" panose="02070309020205020404" pitchFamily="49" charset="0"/>
              <a:buChar char="o"/>
            </a:pPr>
            <a:r>
              <a:rPr lang="en-CA" dirty="0" smtClean="0"/>
              <a:t>build </a:t>
            </a:r>
            <a:r>
              <a:rPr lang="en-CA" dirty="0"/>
              <a:t>with </a:t>
            </a:r>
            <a:r>
              <a:rPr lang="en-CA" dirty="0" smtClean="0"/>
              <a:t>blocks</a:t>
            </a:r>
          </a:p>
          <a:p>
            <a:pPr lvl="1">
              <a:buFont typeface="Courier New" panose="02070309020205020404" pitchFamily="49" charset="0"/>
              <a:buChar char="o"/>
            </a:pPr>
            <a:r>
              <a:rPr lang="en-CA" dirty="0" smtClean="0"/>
              <a:t>help </a:t>
            </a:r>
            <a:r>
              <a:rPr lang="en-CA" dirty="0"/>
              <a:t>with cooking </a:t>
            </a:r>
            <a:r>
              <a:rPr lang="en-CA" dirty="0" smtClean="0"/>
              <a:t>(</a:t>
            </a:r>
            <a:r>
              <a:rPr lang="en-CA" dirty="0"/>
              <a:t>e.g</a:t>
            </a:r>
            <a:r>
              <a:rPr lang="en-CA" dirty="0" smtClean="0"/>
              <a:t>., </a:t>
            </a:r>
            <a:r>
              <a:rPr lang="en-CA" dirty="0"/>
              <a:t>stirring and pouring</a:t>
            </a:r>
            <a:r>
              <a:rPr lang="en-CA" dirty="0" smtClean="0"/>
              <a:t>)</a:t>
            </a:r>
          </a:p>
          <a:p>
            <a:pPr lvl="1">
              <a:buFont typeface="Courier New" panose="02070309020205020404" pitchFamily="49" charset="0"/>
              <a:buChar char="o"/>
            </a:pPr>
            <a:r>
              <a:rPr lang="en-CA" dirty="0" smtClean="0"/>
              <a:t>throw </a:t>
            </a:r>
            <a:r>
              <a:rPr lang="en-CA" dirty="0"/>
              <a:t>and </a:t>
            </a:r>
            <a:r>
              <a:rPr lang="en-CA" dirty="0" smtClean="0"/>
              <a:t>catch balls </a:t>
            </a:r>
            <a:endParaRPr lang="en-CA" dirty="0"/>
          </a:p>
          <a:p>
            <a:pPr marL="109728" indent="0">
              <a:buNone/>
            </a:pPr>
            <a:endParaRPr lang="en-CA" dirty="0" smtClean="0"/>
          </a:p>
          <a:p>
            <a:pPr marL="109728" indent="0">
              <a:buNone/>
            </a:pPr>
            <a:r>
              <a:rPr lang="en-CA" dirty="0" smtClean="0"/>
              <a:t>Motor skills like these help </a:t>
            </a:r>
            <a:r>
              <a:rPr lang="en-CA" dirty="0"/>
              <a:t>children </a:t>
            </a:r>
            <a:r>
              <a:rPr lang="en-CA" dirty="0" smtClean="0"/>
              <a:t>eventually draw</a:t>
            </a:r>
            <a:r>
              <a:rPr lang="en-CA" dirty="0"/>
              <a:t>, read, write and to play </a:t>
            </a:r>
            <a:r>
              <a:rPr lang="en-CA" dirty="0" smtClean="0"/>
              <a:t>physical games.</a:t>
            </a:r>
            <a:endParaRPr lang="en-CA" dirty="0"/>
          </a:p>
          <a:p>
            <a:endParaRPr lang="en-CA" dirty="0"/>
          </a:p>
        </p:txBody>
      </p:sp>
      <p:sp>
        <p:nvSpPr>
          <p:cNvPr id="6" name="Slide Number Placeholder 5"/>
          <p:cNvSpPr>
            <a:spLocks noGrp="1"/>
          </p:cNvSpPr>
          <p:nvPr>
            <p:ph type="sldNum" sz="quarter" idx="12"/>
          </p:nvPr>
        </p:nvSpPr>
        <p:spPr/>
        <p:txBody>
          <a:bodyPr/>
          <a:lstStyle/>
          <a:p>
            <a:fld id="{450E33E3-F476-444F-A998-0C3B614ED53C}" type="slidenum">
              <a:rPr lang="en-CA" smtClean="0"/>
              <a:t>44</a:t>
            </a:fld>
            <a:endParaRPr lang="en-CA" dirty="0"/>
          </a:p>
        </p:txBody>
      </p:sp>
    </p:spTree>
    <p:extLst>
      <p:ext uri="{BB962C8B-B14F-4D97-AF65-F5344CB8AC3E}">
        <p14:creationId xmlns:p14="http://schemas.microsoft.com/office/powerpoint/2010/main" val="408265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4"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6000"/>
                            </p:stCondLst>
                            <p:childTnLst>
                              <p:par>
                                <p:cTn id="20" presetID="2" presetClass="entr" presetSubtype="4"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8000"/>
                            </p:stCondLst>
                            <p:childTnLst>
                              <p:par>
                                <p:cTn id="25" presetID="2" presetClass="entr" presetSubtype="4"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10000"/>
                            </p:stCondLst>
                            <p:childTnLst>
                              <p:par>
                                <p:cTn id="30" presetID="2" presetClass="entr" presetSubtype="4" fill="hold" grpId="0"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3" dur="2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34" fill="hold">
                            <p:stCondLst>
                              <p:cond delay="12000"/>
                            </p:stCondLst>
                            <p:childTnLst>
                              <p:par>
                                <p:cTn id="35" presetID="2" presetClass="entr" presetSubtype="4" fill="hold" grpId="0" nodeType="after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2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76200"/>
            <a:ext cx="8991600" cy="868362"/>
          </a:xfrm>
        </p:spPr>
        <p:txBody>
          <a:bodyPr>
            <a:noAutofit/>
          </a:bodyPr>
          <a:lstStyle/>
          <a:p>
            <a:pPr algn="l"/>
            <a:r>
              <a:rPr lang="en-US" b="1" dirty="0" smtClean="0"/>
              <a:t>A Typical Day in Full-day Kindergarten</a:t>
            </a:r>
            <a:endParaRPr lang="en-US" b="1" dirty="0"/>
          </a:p>
        </p:txBody>
      </p:sp>
      <p:sp>
        <p:nvSpPr>
          <p:cNvPr id="2" name="Content Placeholder 1"/>
          <p:cNvSpPr>
            <a:spLocks noGrp="1"/>
          </p:cNvSpPr>
          <p:nvPr>
            <p:ph idx="1"/>
          </p:nvPr>
        </p:nvSpPr>
        <p:spPr>
          <a:xfrm>
            <a:off x="152400" y="1143000"/>
            <a:ext cx="8991600" cy="5638800"/>
          </a:xfrm>
        </p:spPr>
        <p:txBody>
          <a:bodyPr>
            <a:noAutofit/>
          </a:bodyPr>
          <a:lstStyle/>
          <a:p>
            <a:pPr marL="514350" indent="-457200">
              <a:spcBef>
                <a:spcPts val="0"/>
              </a:spcBef>
              <a:spcAft>
                <a:spcPts val="2400"/>
              </a:spcAft>
            </a:pPr>
            <a:r>
              <a:rPr lang="en-US" dirty="0"/>
              <a:t>A day in </a:t>
            </a:r>
            <a:r>
              <a:rPr lang="en-US" dirty="0" smtClean="0"/>
              <a:t>full-day </a:t>
            </a:r>
            <a:r>
              <a:rPr lang="en-US" dirty="0"/>
              <a:t>kindergarten will be a balance of </a:t>
            </a:r>
            <a:r>
              <a:rPr lang="en-US" dirty="0" smtClean="0"/>
              <a:t>child-initiated play </a:t>
            </a:r>
            <a:r>
              <a:rPr lang="en-US" dirty="0"/>
              <a:t>and </a:t>
            </a:r>
            <a:r>
              <a:rPr lang="en-US" dirty="0" smtClean="0"/>
              <a:t>teacher-directed (i.e., instruction) play </a:t>
            </a:r>
            <a:r>
              <a:rPr lang="en-US" dirty="0"/>
              <a:t>based learning activities. </a:t>
            </a:r>
            <a:endParaRPr lang="en-US" dirty="0" smtClean="0"/>
          </a:p>
          <a:p>
            <a:pPr marL="514350" indent="-457200">
              <a:spcBef>
                <a:spcPts val="0"/>
              </a:spcBef>
              <a:spcAft>
                <a:spcPts val="2400"/>
              </a:spcAft>
            </a:pPr>
            <a:r>
              <a:rPr lang="en-US" dirty="0" smtClean="0"/>
              <a:t>In addition to opportunities for early literacy and numeracy, children will get ample of time, opportunities, resources and space for play based learning. </a:t>
            </a:r>
          </a:p>
          <a:p>
            <a:pPr marL="514350" indent="-457200">
              <a:spcBef>
                <a:spcPts val="0"/>
              </a:spcBef>
              <a:spcAft>
                <a:spcPts val="2400"/>
              </a:spcAft>
            </a:pPr>
            <a:r>
              <a:rPr lang="en-US" dirty="0" smtClean="0"/>
              <a:t>More time to explore </a:t>
            </a:r>
            <a:r>
              <a:rPr lang="en-US" u="sng" dirty="0" smtClean="0"/>
              <a:t>existing</a:t>
            </a:r>
            <a:r>
              <a:rPr lang="en-US" dirty="0" smtClean="0"/>
              <a:t> curriculum outcomes through play based learning under skillful guidance of the teacher.</a:t>
            </a:r>
            <a:endParaRPr lang="en-US" sz="3200" dirty="0" smtClean="0"/>
          </a:p>
        </p:txBody>
      </p:sp>
      <p:sp>
        <p:nvSpPr>
          <p:cNvPr id="4" name="Slide Number Placeholder 3"/>
          <p:cNvSpPr>
            <a:spLocks noGrp="1"/>
          </p:cNvSpPr>
          <p:nvPr>
            <p:ph type="sldNum" sz="quarter" idx="12"/>
          </p:nvPr>
        </p:nvSpPr>
        <p:spPr/>
        <p:txBody>
          <a:bodyPr/>
          <a:lstStyle/>
          <a:p>
            <a:fld id="{450E33E3-F476-444F-A998-0C3B614ED53C}" type="slidenum">
              <a:rPr lang="en-CA" smtClean="0"/>
              <a:t>45</a:t>
            </a:fld>
            <a:endParaRPr lang="en-CA" dirty="0"/>
          </a:p>
        </p:txBody>
      </p:sp>
    </p:spTree>
    <p:extLst>
      <p:ext uri="{BB962C8B-B14F-4D97-AF65-F5344CB8AC3E}">
        <p14:creationId xmlns:p14="http://schemas.microsoft.com/office/powerpoint/2010/main" val="4152365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 calcmode="lin" valueType="num">
                                      <p:cBhvr additive="base">
                                        <p:cTn id="11" dur="2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2500"/>
                            </p:stCondLst>
                            <p:childTnLst>
                              <p:par>
                                <p:cTn id="14" presetID="2" presetClass="entr" presetSubtype="4" fill="hold" grpId="0" nodeType="after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 calcmode="lin" valueType="num">
                                      <p:cBhvr additive="base">
                                        <p:cTn id="16" dur="20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7" dur="20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par>
                          <p:cTn id="18" fill="hold">
                            <p:stCondLst>
                              <p:cond delay="4500"/>
                            </p:stCondLst>
                            <p:childTnLst>
                              <p:par>
                                <p:cTn id="19" presetID="2" presetClass="entr" presetSubtype="4" fill="hold" grpId="0" nodeType="after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additive="base">
                                        <p:cTn id="21" dur="20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2" dur="20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609601"/>
            <a:ext cx="8991600" cy="5181600"/>
          </a:xfrm>
        </p:spPr>
        <p:txBody>
          <a:bodyPr vert="horz" lIns="91440" tIns="45720" rIns="91440" bIns="45720" rtlCol="0">
            <a:noAutofit/>
          </a:bodyPr>
          <a:lstStyle/>
          <a:p>
            <a:pPr marL="514350" indent="-457200">
              <a:spcBef>
                <a:spcPts val="0"/>
              </a:spcBef>
              <a:spcAft>
                <a:spcPts val="2400"/>
              </a:spcAft>
            </a:pPr>
            <a:r>
              <a:rPr lang="en-US" dirty="0"/>
              <a:t>The teachers will plan the daily schedule, the classroom environment, the materials and activities based on the strengths, needs, interests and input of the </a:t>
            </a:r>
            <a:r>
              <a:rPr lang="en-US" dirty="0" smtClean="0"/>
              <a:t>students.</a:t>
            </a:r>
          </a:p>
          <a:p>
            <a:pPr marL="514350" indent="-457200">
              <a:spcBef>
                <a:spcPts val="0"/>
              </a:spcBef>
              <a:spcAft>
                <a:spcPts val="2400"/>
              </a:spcAft>
            </a:pPr>
            <a:r>
              <a:rPr lang="en-US" dirty="0" smtClean="0"/>
              <a:t>Students </a:t>
            </a:r>
            <a:r>
              <a:rPr lang="en-US" dirty="0"/>
              <a:t>will have the opportunity to actively explore their environment, on their own and with their peers, to develop their problem solving, language, literacy, numeracy, social, physical, and emotional skills</a:t>
            </a:r>
            <a:r>
              <a:rPr lang="en-US" dirty="0" smtClean="0"/>
              <a:t>.</a:t>
            </a:r>
            <a:endParaRPr lang="en-US" dirty="0"/>
          </a:p>
          <a:p>
            <a:pPr marL="514350" indent="-457200">
              <a:spcBef>
                <a:spcPts val="0"/>
              </a:spcBef>
              <a:spcAft>
                <a:spcPts val="2400"/>
              </a:spcAft>
            </a:pPr>
            <a:endParaRPr lang="en-US" dirty="0"/>
          </a:p>
          <a:p>
            <a:pPr marL="514350" indent="-457200">
              <a:spcBef>
                <a:spcPts val="0"/>
              </a:spcBef>
              <a:spcAft>
                <a:spcPts val="2400"/>
              </a:spcAft>
            </a:pPr>
            <a:endParaRPr lang="en-US" dirty="0"/>
          </a:p>
        </p:txBody>
      </p:sp>
      <p:sp>
        <p:nvSpPr>
          <p:cNvPr id="3" name="Slide Number Placeholder 2"/>
          <p:cNvSpPr>
            <a:spLocks noGrp="1"/>
          </p:cNvSpPr>
          <p:nvPr>
            <p:ph type="sldNum" sz="quarter" idx="12"/>
          </p:nvPr>
        </p:nvSpPr>
        <p:spPr/>
        <p:txBody>
          <a:bodyPr/>
          <a:lstStyle/>
          <a:p>
            <a:fld id="{450E33E3-F476-444F-A998-0C3B614ED53C}" type="slidenum">
              <a:rPr lang="en-CA" smtClean="0"/>
              <a:t>46</a:t>
            </a:fld>
            <a:endParaRPr lang="en-CA" dirty="0"/>
          </a:p>
        </p:txBody>
      </p:sp>
    </p:spTree>
    <p:extLst>
      <p:ext uri="{BB962C8B-B14F-4D97-AF65-F5344CB8AC3E}">
        <p14:creationId xmlns:p14="http://schemas.microsoft.com/office/powerpoint/2010/main" val="13687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additive="base">
                                        <p:cTn id="12"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58762"/>
            <a:ext cx="8229600" cy="808038"/>
          </a:xfrm>
        </p:spPr>
        <p:txBody>
          <a:bodyPr>
            <a:normAutofit/>
          </a:bodyPr>
          <a:lstStyle/>
          <a:p>
            <a:r>
              <a:rPr lang="en-US" b="1" dirty="0" smtClean="0"/>
              <a:t>Play and Play-Based Learning</a:t>
            </a:r>
            <a:endParaRPr lang="en-US" b="1" dirty="0"/>
          </a:p>
        </p:txBody>
      </p:sp>
      <p:sp>
        <p:nvSpPr>
          <p:cNvPr id="2" name="Content Placeholder 1"/>
          <p:cNvSpPr>
            <a:spLocks noGrp="1"/>
          </p:cNvSpPr>
          <p:nvPr>
            <p:ph idx="1"/>
          </p:nvPr>
        </p:nvSpPr>
        <p:spPr>
          <a:xfrm>
            <a:off x="152400" y="1295400"/>
            <a:ext cx="8915400" cy="4525963"/>
          </a:xfrm>
        </p:spPr>
        <p:txBody>
          <a:bodyPr>
            <a:normAutofit/>
          </a:bodyPr>
          <a:lstStyle/>
          <a:p>
            <a:r>
              <a:rPr lang="en-US" dirty="0"/>
              <a:t>Children don’t always play to learn; they play simply because they want to and because it is interesting, challenging and fun.</a:t>
            </a:r>
            <a:br>
              <a:rPr lang="en-US" dirty="0"/>
            </a:br>
            <a:endParaRPr lang="en-US" dirty="0"/>
          </a:p>
          <a:p>
            <a:r>
              <a:rPr lang="en-US" dirty="0" smtClean="0"/>
              <a:t>Play-based </a:t>
            </a:r>
            <a:r>
              <a:rPr lang="en-US" dirty="0"/>
              <a:t>learning builds on the strengths of play phenomenon to engage children in learning through an active, hands-on, playful environment.</a:t>
            </a:r>
          </a:p>
          <a:p>
            <a:pPr marL="109728" indent="0">
              <a:buNone/>
            </a:pPr>
            <a:endParaRPr lang="en-US" dirty="0"/>
          </a:p>
        </p:txBody>
      </p:sp>
      <p:sp>
        <p:nvSpPr>
          <p:cNvPr id="4" name="Slide Number Placeholder 3"/>
          <p:cNvSpPr>
            <a:spLocks noGrp="1"/>
          </p:cNvSpPr>
          <p:nvPr>
            <p:ph type="sldNum" sz="quarter" idx="12"/>
          </p:nvPr>
        </p:nvSpPr>
        <p:spPr/>
        <p:txBody>
          <a:bodyPr/>
          <a:lstStyle/>
          <a:p>
            <a:fld id="{450E33E3-F476-444F-A998-0C3B614ED53C}" type="slidenum">
              <a:rPr lang="en-CA" smtClean="0"/>
              <a:t>47</a:t>
            </a:fld>
            <a:endParaRPr lang="en-CA" dirty="0"/>
          </a:p>
        </p:txBody>
      </p:sp>
    </p:spTree>
    <p:extLst>
      <p:ext uri="{BB962C8B-B14F-4D97-AF65-F5344CB8AC3E}">
        <p14:creationId xmlns:p14="http://schemas.microsoft.com/office/powerpoint/2010/main" val="1716948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 calcmode="lin" valueType="num">
                                      <p:cBhvr additive="base">
                                        <p:cTn id="11" dur="2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2500"/>
                            </p:stCondLst>
                            <p:childTnLst>
                              <p:par>
                                <p:cTn id="14" presetID="2" presetClass="entr" presetSubtype="4" fill="hold" grpId="0" nodeType="after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 calcmode="lin" valueType="num">
                                      <p:cBhvr additive="base">
                                        <p:cTn id="16" dur="20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7" dur="20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04800"/>
            <a:ext cx="8229600" cy="762000"/>
          </a:xfrm>
        </p:spPr>
        <p:txBody>
          <a:bodyPr vert="horz" lIns="91440" tIns="45720" rIns="91440" bIns="45720" rtlCol="0" anchor="ctr">
            <a:normAutofit/>
          </a:bodyPr>
          <a:lstStyle/>
          <a:p>
            <a:r>
              <a:rPr lang="en-US" b="1" dirty="0"/>
              <a:t>The Teacher's Role</a:t>
            </a:r>
          </a:p>
        </p:txBody>
      </p:sp>
      <p:sp>
        <p:nvSpPr>
          <p:cNvPr id="2" name="Content Placeholder 1"/>
          <p:cNvSpPr>
            <a:spLocks noGrp="1"/>
          </p:cNvSpPr>
          <p:nvPr>
            <p:ph idx="1"/>
          </p:nvPr>
        </p:nvSpPr>
        <p:spPr>
          <a:xfrm>
            <a:off x="76200" y="1447800"/>
            <a:ext cx="9067800" cy="4525963"/>
          </a:xfrm>
        </p:spPr>
        <p:txBody>
          <a:bodyPr>
            <a:noAutofit/>
          </a:bodyPr>
          <a:lstStyle/>
          <a:p>
            <a:pPr>
              <a:spcAft>
                <a:spcPts val="1800"/>
              </a:spcAft>
            </a:pPr>
            <a:r>
              <a:rPr lang="en-US" dirty="0"/>
              <a:t>The teacher’s role </a:t>
            </a:r>
            <a:r>
              <a:rPr lang="en-US" dirty="0" smtClean="0"/>
              <a:t> will be to:</a:t>
            </a:r>
          </a:p>
          <a:p>
            <a:pPr lvl="1">
              <a:spcBef>
                <a:spcPts val="0"/>
              </a:spcBef>
              <a:spcAft>
                <a:spcPts val="2400"/>
              </a:spcAft>
              <a:buFont typeface="Courier New" panose="02070309020205020404" pitchFamily="49" charset="0"/>
              <a:buChar char="o"/>
            </a:pPr>
            <a:r>
              <a:rPr lang="en-US" dirty="0"/>
              <a:t>expand the learning by extending the </a:t>
            </a:r>
            <a:r>
              <a:rPr lang="en-US" dirty="0" smtClean="0"/>
              <a:t>activities</a:t>
            </a:r>
            <a:endParaRPr lang="en-US" dirty="0"/>
          </a:p>
          <a:p>
            <a:pPr lvl="1">
              <a:spcBef>
                <a:spcPts val="0"/>
              </a:spcBef>
              <a:spcAft>
                <a:spcPts val="2400"/>
              </a:spcAft>
              <a:buFont typeface="Courier New" panose="02070309020205020404" pitchFamily="49" charset="0"/>
              <a:buChar char="o"/>
            </a:pPr>
            <a:r>
              <a:rPr lang="en-US" dirty="0"/>
              <a:t>design the environment to support children’s development by creating a caring, nurturing and respectful setting for learning</a:t>
            </a:r>
          </a:p>
          <a:p>
            <a:pPr lvl="1">
              <a:spcBef>
                <a:spcPts val="0"/>
              </a:spcBef>
              <a:spcAft>
                <a:spcPts val="600"/>
              </a:spcAft>
              <a:buFont typeface="Courier New" panose="02070309020205020404" pitchFamily="49" charset="0"/>
              <a:buChar char="o"/>
            </a:pPr>
            <a:r>
              <a:rPr lang="en-US" dirty="0"/>
              <a:t>allow children to explore and experiment while choosing activities at their own pace and developmental level</a:t>
            </a:r>
          </a:p>
          <a:p>
            <a:pPr marL="109728" indent="0">
              <a:buNone/>
            </a:pPr>
            <a:endParaRPr lang="en-US" dirty="0"/>
          </a:p>
        </p:txBody>
      </p:sp>
      <p:sp>
        <p:nvSpPr>
          <p:cNvPr id="4" name="Slide Number Placeholder 3"/>
          <p:cNvSpPr>
            <a:spLocks noGrp="1"/>
          </p:cNvSpPr>
          <p:nvPr>
            <p:ph type="sldNum" sz="quarter" idx="12"/>
          </p:nvPr>
        </p:nvSpPr>
        <p:spPr/>
        <p:txBody>
          <a:bodyPr/>
          <a:lstStyle/>
          <a:p>
            <a:fld id="{450E33E3-F476-444F-A998-0C3B614ED53C}" type="slidenum">
              <a:rPr lang="en-CA" smtClean="0"/>
              <a:t>48</a:t>
            </a:fld>
            <a:endParaRPr lang="en-CA" dirty="0"/>
          </a:p>
        </p:txBody>
      </p:sp>
    </p:spTree>
    <p:extLst>
      <p:ext uri="{BB962C8B-B14F-4D97-AF65-F5344CB8AC3E}">
        <p14:creationId xmlns:p14="http://schemas.microsoft.com/office/powerpoint/2010/main" val="4254250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 calcmode="lin" valueType="num">
                                      <p:cBhvr additive="base">
                                        <p:cTn id="11" dur="2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2500"/>
                            </p:stCondLst>
                            <p:childTnLst>
                              <p:par>
                                <p:cTn id="14" presetID="2" presetClass="entr" presetSubtype="4" fill="hold" grpId="0" nodeType="after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 calcmode="lin" valueType="num">
                                      <p:cBhvr additive="base">
                                        <p:cTn id="16" dur="20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7" dur="20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par>
                          <p:cTn id="18" fill="hold">
                            <p:stCondLst>
                              <p:cond delay="4500"/>
                            </p:stCondLst>
                            <p:childTnLst>
                              <p:par>
                                <p:cTn id="19" presetID="2" presetClass="entr" presetSubtype="4" fill="hold" grpId="0" nodeType="after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additive="base">
                                        <p:cTn id="21" dur="20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2" dur="20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par>
                          <p:cTn id="23" fill="hold">
                            <p:stCondLst>
                              <p:cond delay="6500"/>
                            </p:stCondLst>
                            <p:childTnLst>
                              <p:par>
                                <p:cTn id="24" presetID="2" presetClass="entr" presetSubtype="4" fill="hold" grpId="0" nodeType="after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 calcmode="lin" valueType="num">
                                      <p:cBhvr additive="base">
                                        <p:cTn id="26" dur="20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7" dur="20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914400"/>
            <a:ext cx="9067800" cy="4864291"/>
          </a:xfrm>
        </p:spPr>
        <p:txBody>
          <a:bodyPr>
            <a:normAutofit/>
          </a:bodyPr>
          <a:lstStyle/>
          <a:p>
            <a:pPr lvl="1">
              <a:lnSpc>
                <a:spcPct val="110000"/>
              </a:lnSpc>
              <a:spcBef>
                <a:spcPts val="0"/>
              </a:spcBef>
              <a:spcAft>
                <a:spcPts val="2400"/>
              </a:spcAft>
              <a:buFont typeface="Courier New" panose="02070309020205020404" pitchFamily="49" charset="0"/>
              <a:buChar char="o"/>
            </a:pPr>
            <a:r>
              <a:rPr lang="en-US" dirty="0"/>
              <a:t>Use a combination of teacher-directed and child-initiated activities that are developmentally appropriate and meaningful to the </a:t>
            </a:r>
            <a:r>
              <a:rPr lang="en-US" dirty="0" smtClean="0"/>
              <a:t>children</a:t>
            </a:r>
          </a:p>
          <a:p>
            <a:pPr lvl="1">
              <a:lnSpc>
                <a:spcPct val="110000"/>
              </a:lnSpc>
              <a:spcBef>
                <a:spcPts val="0"/>
              </a:spcBef>
              <a:spcAft>
                <a:spcPts val="2400"/>
              </a:spcAft>
              <a:buFont typeface="Courier New" panose="02070309020205020404" pitchFamily="49" charset="0"/>
              <a:buChar char="o"/>
            </a:pPr>
            <a:r>
              <a:rPr lang="en-US" dirty="0"/>
              <a:t>M</a:t>
            </a:r>
            <a:r>
              <a:rPr lang="en-US" dirty="0" smtClean="0"/>
              <a:t>easure the achievement of learning outcomes through observation, documentation and assessment in a play-based environment.</a:t>
            </a:r>
            <a:endParaRPr lang="en-US" dirty="0"/>
          </a:p>
        </p:txBody>
      </p:sp>
      <p:sp>
        <p:nvSpPr>
          <p:cNvPr id="3" name="Slide Number Placeholder 2"/>
          <p:cNvSpPr>
            <a:spLocks noGrp="1"/>
          </p:cNvSpPr>
          <p:nvPr>
            <p:ph type="sldNum" sz="quarter" idx="12"/>
          </p:nvPr>
        </p:nvSpPr>
        <p:spPr/>
        <p:txBody>
          <a:bodyPr/>
          <a:lstStyle/>
          <a:p>
            <a:fld id="{450E33E3-F476-444F-A998-0C3B614ED53C}" type="slidenum">
              <a:rPr lang="en-CA" smtClean="0"/>
              <a:t>49</a:t>
            </a:fld>
            <a:endParaRPr lang="en-CA" dirty="0"/>
          </a:p>
        </p:txBody>
      </p:sp>
    </p:spTree>
    <p:extLst>
      <p:ext uri="{BB962C8B-B14F-4D97-AF65-F5344CB8AC3E}">
        <p14:creationId xmlns:p14="http://schemas.microsoft.com/office/powerpoint/2010/main" val="4111999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2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grpId="0" nodeType="after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additive="base">
                                        <p:cTn id="12" dur="20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533400"/>
            <a:ext cx="8229600" cy="4953000"/>
          </a:xfrm>
        </p:spPr>
        <p:txBody>
          <a:bodyPr>
            <a:noAutofit/>
          </a:bodyPr>
          <a:lstStyle/>
          <a:p>
            <a:r>
              <a:rPr lang="en-US" b="1" dirty="0" smtClean="0"/>
              <a:t>School Routines</a:t>
            </a:r>
            <a:endParaRPr lang="en-US" dirty="0" smtClean="0"/>
          </a:p>
          <a:p>
            <a:pPr lvl="1">
              <a:buFont typeface="Courier New" panose="02070309020205020404" pitchFamily="49" charset="0"/>
              <a:buChar char="o"/>
            </a:pPr>
            <a:r>
              <a:rPr lang="en-US" dirty="0" smtClean="0"/>
              <a:t>Kindergarten Start and End times:  </a:t>
            </a:r>
            <a:endParaRPr lang="en-US" dirty="0"/>
          </a:p>
          <a:p>
            <a:pPr lvl="1">
              <a:buFont typeface="Courier New" panose="02070309020205020404" pitchFamily="49" charset="0"/>
              <a:buChar char="o"/>
            </a:pPr>
            <a:r>
              <a:rPr lang="en-US" dirty="0" smtClean="0"/>
              <a:t>Illness – Please let us know if your child is ill and will not be attending.</a:t>
            </a:r>
          </a:p>
          <a:p>
            <a:pPr lvl="2" indent="-342900">
              <a:buFont typeface="Wingdings" panose="05000000000000000000" pitchFamily="2" charset="2"/>
              <a:buChar char="§"/>
            </a:pPr>
            <a:r>
              <a:rPr lang="en-US" dirty="0"/>
              <a:t>The Schools Act requires a note from a parent when a child is absent from school stating the reason for the absence on a particular </a:t>
            </a:r>
            <a:r>
              <a:rPr lang="en-US" dirty="0" smtClean="0"/>
              <a:t>date.</a:t>
            </a:r>
            <a:endParaRPr lang="en-US" dirty="0"/>
          </a:p>
          <a:p>
            <a:endParaRPr lang="en-CA" dirty="0"/>
          </a:p>
        </p:txBody>
      </p:sp>
      <p:pic>
        <p:nvPicPr>
          <p:cNvPr id="4098" name="Picture 2" descr="C:\Users\LisaBakerWorthman\AppData\Local\Microsoft\Windows\Temporary Internet Files\Content.IE5\KZUQ4IB1\abuw-fall-2010-campaign-clock[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3886200"/>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450E33E3-F476-444F-A998-0C3B614ED53C}" type="slidenum">
              <a:rPr lang="en-CA" smtClean="0"/>
              <a:t>5</a:t>
            </a:fld>
            <a:endParaRPr lang="en-CA" dirty="0"/>
          </a:p>
        </p:txBody>
      </p:sp>
    </p:spTree>
    <p:extLst>
      <p:ext uri="{BB962C8B-B14F-4D97-AF65-F5344CB8AC3E}">
        <p14:creationId xmlns:p14="http://schemas.microsoft.com/office/powerpoint/2010/main" val="4004023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4"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6000"/>
                            </p:stCondLst>
                            <p:childTnLst>
                              <p:par>
                                <p:cTn id="20" presetID="2" presetClass="entr" presetSubtype="4"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8000"/>
                            </p:stCondLst>
                            <p:childTnLst>
                              <p:par>
                                <p:cTn id="25" presetID="10" presetClass="entr" presetSubtype="0" fill="hold" nodeType="afterEffect">
                                  <p:stCondLst>
                                    <p:cond delay="0"/>
                                  </p:stCondLst>
                                  <p:childTnLst>
                                    <p:set>
                                      <p:cBhvr>
                                        <p:cTn id="26" dur="1" fill="hold">
                                          <p:stCondLst>
                                            <p:cond delay="0"/>
                                          </p:stCondLst>
                                        </p:cTn>
                                        <p:tgtEl>
                                          <p:spTgt spid="4098"/>
                                        </p:tgtEl>
                                        <p:attrNameLst>
                                          <p:attrName>style.visibility</p:attrName>
                                        </p:attrNameLst>
                                      </p:cBhvr>
                                      <p:to>
                                        <p:strVal val="visible"/>
                                      </p:to>
                                    </p:set>
                                    <p:animEffect transition="in" filter="fade">
                                      <p:cBhvr>
                                        <p:cTn id="2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50E33E3-F476-444F-A998-0C3B614ED53C}" type="slidenum">
              <a:rPr lang="en-CA" smtClean="0"/>
              <a:t>50</a:t>
            </a:fld>
            <a:endParaRPr lang="en-CA" dirty="0"/>
          </a:p>
        </p:txBody>
      </p:sp>
      <p:pic>
        <p:nvPicPr>
          <p:cNvPr id="9" name="Picture 8" descr="C:\Users\LisaBakerWorthman\AppData\Local\Microsoft\Windows\Temporary Internet Files\Content.IE5\285F0DQH\cupcake-3[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4177" y="12577"/>
            <a:ext cx="2719388" cy="2039541"/>
          </a:xfrm>
          <a:prstGeom prst="rect">
            <a:avLst/>
          </a:prstGeom>
          <a:noFill/>
          <a:extLst>
            <a:ext uri="{909E8E84-426E-40DD-AFC4-6F175D3DCCD1}">
              <a14:hiddenFill xmlns:a14="http://schemas.microsoft.com/office/drawing/2010/main">
                <a:solidFill>
                  <a:srgbClr val="FFFFFF"/>
                </a:solidFill>
              </a14:hiddenFill>
            </a:ext>
          </a:extLst>
        </p:spPr>
      </p:pic>
      <p:pic>
        <p:nvPicPr>
          <p:cNvPr id="10" name="Content Placeholder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1702595" y="2978158"/>
            <a:ext cx="3957638" cy="2638425"/>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49801" y="76189"/>
            <a:ext cx="3271837" cy="2181225"/>
          </a:xfrm>
          <a:prstGeom prst="rect">
            <a:avLst/>
          </a:prstGeom>
        </p:spPr>
      </p:pic>
      <p:pic>
        <p:nvPicPr>
          <p:cNvPr id="12" name="Picture 2" descr="C:\Users\LisaBakerWorthman\AppData\Local\Microsoft\Windows\Temporary Internet Files\Content.IE5\6K2HHDUN\6179424048_0d181d81ba_z[1].jpg"/>
          <p:cNvPicPr>
            <a:picLocks noChangeAspect="1" noChangeArrowheads="1"/>
          </p:cNvPicPr>
          <p:nvPr/>
        </p:nvPicPr>
        <p:blipFill rotWithShape="1">
          <a:blip r:embed="rId5">
            <a:extLst>
              <a:ext uri="{28A0092B-C50C-407E-A947-70E740481C1C}">
                <a14:useLocalDpi xmlns:a14="http://schemas.microsoft.com/office/drawing/2010/main" val="0"/>
              </a:ext>
            </a:extLst>
          </a:blip>
          <a:srcRect l="8995" t="13333" r="29172"/>
          <a:stretch/>
        </p:blipFill>
        <p:spPr bwMode="auto">
          <a:xfrm>
            <a:off x="5943600" y="3100922"/>
            <a:ext cx="1979123" cy="3714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2493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57200"/>
            <a:ext cx="8229600" cy="1905000"/>
          </a:xfrm>
        </p:spPr>
        <p:txBody>
          <a:bodyPr>
            <a:normAutofit/>
          </a:bodyPr>
          <a:lstStyle/>
          <a:p>
            <a:r>
              <a:rPr lang="en-US" b="1" dirty="0" smtClean="0">
                <a:latin typeface="+mn-lt"/>
                <a:ea typeface="+mn-ea"/>
                <a:cs typeface="+mn-cs"/>
              </a:rPr>
              <a:t>Now…</a:t>
            </a:r>
            <a:br>
              <a:rPr lang="en-US" b="1" dirty="0" smtClean="0">
                <a:latin typeface="+mn-lt"/>
                <a:ea typeface="+mn-ea"/>
                <a:cs typeface="+mn-cs"/>
              </a:rPr>
            </a:br>
            <a:r>
              <a:rPr lang="en-US" sz="3200" dirty="0" smtClean="0"/>
              <a:t>cherish these special times with your child – it is very exciting to start school.</a:t>
            </a:r>
            <a:endParaRPr lang="en-CA" sz="3200" b="1" dirty="0">
              <a:latin typeface="+mn-lt"/>
              <a:ea typeface="+mn-ea"/>
              <a:cs typeface="+mn-cs"/>
            </a:endParaRPr>
          </a:p>
        </p:txBody>
      </p:sp>
      <p:pic>
        <p:nvPicPr>
          <p:cNvPr id="2050" name="Picture 2" descr="C:\Users\LisaBakerWorthman\AppData\Local\Microsoft\Windows\Temporary Internet Files\Content.IE5\MXQ5KFZC\kindergarten_logo[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2743200"/>
            <a:ext cx="3962400" cy="31242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2971800"/>
            <a:ext cx="35052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450E33E3-F476-444F-A998-0C3B614ED53C}" type="slidenum">
              <a:rPr lang="en-CA" smtClean="0"/>
              <a:t>51</a:t>
            </a:fld>
            <a:endParaRPr lang="en-CA" dirty="0"/>
          </a:p>
        </p:txBody>
      </p:sp>
    </p:spTree>
    <p:extLst>
      <p:ext uri="{BB962C8B-B14F-4D97-AF65-F5344CB8AC3E}">
        <p14:creationId xmlns:p14="http://schemas.microsoft.com/office/powerpoint/2010/main" val="1330386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fade">
                                      <p:cBhvr>
                                        <p:cTn id="11" dur="500"/>
                                        <p:tgtEl>
                                          <p:spTgt spid="205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i="1">
                <a:solidFill>
                  <a:srgbClr val="0033CC"/>
                </a:solidFill>
                <a:latin typeface="Arial" charset="0"/>
                <a:cs typeface="Arial" charset="0"/>
              </a:defRPr>
            </a:lvl1pPr>
            <a:lvl2pPr marL="742950" indent="-285750" eaLnBrk="0" hangingPunct="0">
              <a:defRPr sz="2000" b="1" i="1">
                <a:solidFill>
                  <a:srgbClr val="0033CC"/>
                </a:solidFill>
                <a:latin typeface="Arial" charset="0"/>
                <a:cs typeface="Arial" charset="0"/>
              </a:defRPr>
            </a:lvl2pPr>
            <a:lvl3pPr marL="1143000" indent="-228600" eaLnBrk="0" hangingPunct="0">
              <a:defRPr sz="2000" b="1" i="1">
                <a:solidFill>
                  <a:srgbClr val="0033CC"/>
                </a:solidFill>
                <a:latin typeface="Arial" charset="0"/>
                <a:cs typeface="Arial" charset="0"/>
              </a:defRPr>
            </a:lvl3pPr>
            <a:lvl4pPr marL="1600200" indent="-228600" eaLnBrk="0" hangingPunct="0">
              <a:defRPr sz="2000" b="1" i="1">
                <a:solidFill>
                  <a:srgbClr val="0033CC"/>
                </a:solidFill>
                <a:latin typeface="Arial" charset="0"/>
                <a:cs typeface="Arial" charset="0"/>
              </a:defRPr>
            </a:lvl4pPr>
            <a:lvl5pPr marL="2057400" indent="-228600" eaLnBrk="0" hangingPunct="0">
              <a:defRPr sz="2000" b="1" i="1">
                <a:solidFill>
                  <a:srgbClr val="0033CC"/>
                </a:solidFill>
                <a:latin typeface="Arial" charset="0"/>
                <a:cs typeface="Arial" charset="0"/>
              </a:defRPr>
            </a:lvl5pPr>
            <a:lvl6pPr marL="2514600" indent="-228600" eaLnBrk="0" fontAlgn="base" hangingPunct="0">
              <a:spcBef>
                <a:spcPct val="0"/>
              </a:spcBef>
              <a:spcAft>
                <a:spcPct val="0"/>
              </a:spcAft>
              <a:defRPr sz="2000" b="1" i="1">
                <a:solidFill>
                  <a:srgbClr val="0033CC"/>
                </a:solidFill>
                <a:latin typeface="Arial" charset="0"/>
                <a:cs typeface="Arial" charset="0"/>
              </a:defRPr>
            </a:lvl6pPr>
            <a:lvl7pPr marL="2971800" indent="-228600" eaLnBrk="0" fontAlgn="base" hangingPunct="0">
              <a:spcBef>
                <a:spcPct val="0"/>
              </a:spcBef>
              <a:spcAft>
                <a:spcPct val="0"/>
              </a:spcAft>
              <a:defRPr sz="2000" b="1" i="1">
                <a:solidFill>
                  <a:srgbClr val="0033CC"/>
                </a:solidFill>
                <a:latin typeface="Arial" charset="0"/>
                <a:cs typeface="Arial" charset="0"/>
              </a:defRPr>
            </a:lvl7pPr>
            <a:lvl8pPr marL="3429000" indent="-228600" eaLnBrk="0" fontAlgn="base" hangingPunct="0">
              <a:spcBef>
                <a:spcPct val="0"/>
              </a:spcBef>
              <a:spcAft>
                <a:spcPct val="0"/>
              </a:spcAft>
              <a:defRPr sz="2000" b="1" i="1">
                <a:solidFill>
                  <a:srgbClr val="0033CC"/>
                </a:solidFill>
                <a:latin typeface="Arial" charset="0"/>
                <a:cs typeface="Arial" charset="0"/>
              </a:defRPr>
            </a:lvl8pPr>
            <a:lvl9pPr marL="3886200" indent="-228600" eaLnBrk="0" fontAlgn="base" hangingPunct="0">
              <a:spcBef>
                <a:spcPct val="0"/>
              </a:spcBef>
              <a:spcAft>
                <a:spcPct val="0"/>
              </a:spcAft>
              <a:defRPr sz="2000" b="1" i="1">
                <a:solidFill>
                  <a:srgbClr val="0033CC"/>
                </a:solidFill>
                <a:latin typeface="Arial" charset="0"/>
                <a:cs typeface="Arial" charset="0"/>
              </a:defRPr>
            </a:lvl9pPr>
          </a:lstStyle>
          <a:p>
            <a:pPr eaLnBrk="1" hangingPunct="1"/>
            <a:fld id="{F2ABBF2B-DA23-42C9-AE7C-8600C3F9447C}" type="slidenum">
              <a:rPr lang="en-US" sz="1200" b="0" i="0">
                <a:solidFill>
                  <a:schemeClr val="tx1">
                    <a:tint val="75000"/>
                  </a:schemeClr>
                </a:solidFill>
                <a:latin typeface="+mn-lt"/>
                <a:cs typeface="+mn-cs"/>
              </a:rPr>
              <a:pPr eaLnBrk="1" hangingPunct="1"/>
              <a:t>52</a:t>
            </a:fld>
            <a:endParaRPr lang="en-US" sz="1200" b="0" i="0" dirty="0">
              <a:solidFill>
                <a:schemeClr val="tx1">
                  <a:tint val="75000"/>
                </a:schemeClr>
              </a:solidFill>
              <a:latin typeface="+mn-lt"/>
              <a:cs typeface="+mn-cs"/>
            </a:endParaRPr>
          </a:p>
        </p:txBody>
      </p:sp>
      <p:pic>
        <p:nvPicPr>
          <p:cNvPr id="56323" name="Picture 2" descr="C:\Users\LisaBakerWorthman\AppData\Local\Microsoft\Windows\Temporary Internet Files\Content.IE5\ZGO382EU\MC90043447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1095375"/>
            <a:ext cx="182880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4" name="Picture 4" descr="C:\Users\LisaBakerWorthman\AppData\Local\Microsoft\Windows\Temporary Internet Files\Content.IE5\R5HHA1BV\MC90010483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8337" y="1095375"/>
            <a:ext cx="1820863"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5" name="Picture 7" descr="C:\Users\LisaBakerWorthman\AppData\Local\Microsoft\Windows\Temporary Internet Files\Content.IE5\ZLSG7R0U\MC90010514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8463" y="2733675"/>
            <a:ext cx="1530350"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6" name="Picture 3" descr="C:\Users\LisaBakerWorthman\AppData\Local\Microsoft\Windows\Temporary Internet Files\Content.IE5\ZLSG7R0U\MC900434475[1].wm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3376612"/>
            <a:ext cx="3124200"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7" name="Picture 9" descr="C:\Users\LisaBakerWorthman\AppData\Local\Microsoft\Windows\Temporary Internet Files\Content.IE5\ZLSG7R0U\MC900104818[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13956" y="700087"/>
            <a:ext cx="18129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descr="C:\Users\LisaBakerWorthman\AppData\Local\Microsoft\Windows\Temporary Internet Files\Content.IE5\ZV8F3QI6\MC900104898[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18350" y="3643313"/>
            <a:ext cx="1819275"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3659125"/>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609600"/>
            <a:ext cx="8229600" cy="4525963"/>
          </a:xfrm>
        </p:spPr>
        <p:txBody>
          <a:bodyPr/>
          <a:lstStyle/>
          <a:p>
            <a:r>
              <a:rPr lang="en-US" b="1" dirty="0" smtClean="0"/>
              <a:t>Busing</a:t>
            </a:r>
            <a:endParaRPr lang="en-US" dirty="0" smtClean="0">
              <a:solidFill>
                <a:srgbClr val="FF0000"/>
              </a:solidFill>
            </a:endParaRPr>
          </a:p>
          <a:p>
            <a:pPr lvl="1">
              <a:buFont typeface="Courier New" panose="02070309020205020404" pitchFamily="49" charset="0"/>
              <a:buChar char="o"/>
            </a:pPr>
            <a:r>
              <a:rPr lang="en-US" dirty="0" smtClean="0">
                <a:solidFill>
                  <a:srgbClr val="FF0000"/>
                </a:solidFill>
              </a:rPr>
              <a:t>Insert school specific busing information</a:t>
            </a:r>
          </a:p>
          <a:p>
            <a:pPr lvl="1">
              <a:buFont typeface="Courier New" panose="02070309020205020404" pitchFamily="49" charset="0"/>
              <a:buChar char="o"/>
            </a:pPr>
            <a:endParaRPr lang="en-US" dirty="0">
              <a:solidFill>
                <a:srgbClr val="FF0000"/>
              </a:solidFill>
            </a:endParaRPr>
          </a:p>
          <a:p>
            <a:pPr lvl="1">
              <a:buFont typeface="Courier New" panose="02070309020205020404" pitchFamily="49" charset="0"/>
              <a:buChar char="o"/>
            </a:pPr>
            <a:r>
              <a:rPr lang="en-US" dirty="0" smtClean="0"/>
              <a:t>Encourage safe behaviors when travelling on a school bus </a:t>
            </a:r>
            <a:endParaRPr lang="en-CA"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6967" y="3740458"/>
            <a:ext cx="2338157" cy="3117542"/>
          </a:xfrm>
          <a:prstGeom prst="rect">
            <a:avLst/>
          </a:prstGeom>
        </p:spPr>
      </p:pic>
      <p:sp>
        <p:nvSpPr>
          <p:cNvPr id="5" name="Slide Number Placeholder 4"/>
          <p:cNvSpPr>
            <a:spLocks noGrp="1"/>
          </p:cNvSpPr>
          <p:nvPr>
            <p:ph type="sldNum" sz="quarter" idx="12"/>
          </p:nvPr>
        </p:nvSpPr>
        <p:spPr/>
        <p:txBody>
          <a:bodyPr/>
          <a:lstStyle/>
          <a:p>
            <a:fld id="{450E33E3-F476-444F-A998-0C3B614ED53C}" type="slidenum">
              <a:rPr lang="en-CA" smtClean="0"/>
              <a:t>6</a:t>
            </a:fld>
            <a:endParaRPr lang="en-CA" dirty="0"/>
          </a:p>
        </p:txBody>
      </p:sp>
    </p:spTree>
    <p:extLst>
      <p:ext uri="{BB962C8B-B14F-4D97-AF65-F5344CB8AC3E}">
        <p14:creationId xmlns:p14="http://schemas.microsoft.com/office/powerpoint/2010/main" val="3743099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2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grpId="0" nodeType="after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additive="base">
                                        <p:cTn id="12" dur="20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4" fill="hold" grpId="0" nodeType="after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 calcmode="lin" valueType="num">
                                      <p:cBhvr additive="base">
                                        <p:cTn id="17" dur="20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par>
                          <p:cTn id="19" fill="hold">
                            <p:stCondLst>
                              <p:cond delay="6000"/>
                            </p:stCondLst>
                            <p:childTnLst>
                              <p:par>
                                <p:cTn id="20" presetID="10"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127478"/>
            <a:ext cx="8229600" cy="1143000"/>
          </a:xfrm>
        </p:spPr>
        <p:txBody>
          <a:bodyPr/>
          <a:lstStyle/>
          <a:p>
            <a:pPr algn="l"/>
            <a:r>
              <a:rPr lang="en-US" b="1" dirty="0" smtClean="0"/>
              <a:t>Did you know?</a:t>
            </a:r>
            <a:endParaRPr lang="en-US" b="1" dirty="0"/>
          </a:p>
        </p:txBody>
      </p:sp>
      <p:sp>
        <p:nvSpPr>
          <p:cNvPr id="4" name="Text Box 62"/>
          <p:cNvSpPr txBox="1">
            <a:spLocks noGrp="1" noChangeArrowheads="1"/>
          </p:cNvSpPr>
          <p:nvPr>
            <p:ph idx="1"/>
          </p:nvPr>
        </p:nvSpPr>
        <p:spPr bwMode="auto">
          <a:xfrm>
            <a:off x="228600" y="1447800"/>
            <a:ext cx="8820705" cy="533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t" anchorCtr="0" upright="1">
            <a:noAutofit/>
          </a:bodyPr>
          <a:lstStyle/>
          <a:p>
            <a:pPr marL="0" marR="0" indent="0">
              <a:spcBef>
                <a:spcPts val="0"/>
              </a:spcBef>
              <a:buNone/>
            </a:pPr>
            <a:r>
              <a:rPr lang="en-CA" dirty="0">
                <a:latin typeface="+mj-lt"/>
                <a:ea typeface="+mj-ea"/>
                <a:cs typeface="+mj-cs"/>
              </a:rPr>
              <a:t>A child who weighs less than 18 kilograms (40 </a:t>
            </a:r>
            <a:r>
              <a:rPr lang="en-CA" dirty="0" smtClean="0">
                <a:latin typeface="+mj-lt"/>
                <a:ea typeface="+mj-ea"/>
                <a:cs typeface="+mj-cs"/>
              </a:rPr>
              <a:t>lbs) </a:t>
            </a:r>
            <a:r>
              <a:rPr lang="en-CA" dirty="0">
                <a:latin typeface="+mj-lt"/>
                <a:ea typeface="+mj-ea"/>
                <a:cs typeface="+mj-cs"/>
              </a:rPr>
              <a:t>should not ride on a school bus unless that bus is equipped with the appropriate child restraint system as set by the Highway Traffic Act</a:t>
            </a:r>
            <a:r>
              <a:rPr lang="en-CA" dirty="0" smtClean="0">
                <a:latin typeface="+mj-lt"/>
                <a:ea typeface="+mj-ea"/>
                <a:cs typeface="+mj-cs"/>
              </a:rPr>
              <a:t>.</a:t>
            </a:r>
          </a:p>
          <a:p>
            <a:pPr marL="0" marR="0" indent="0">
              <a:spcBef>
                <a:spcPts val="0"/>
              </a:spcBef>
              <a:buNone/>
            </a:pPr>
            <a:endParaRPr lang="en-US" dirty="0">
              <a:latin typeface="+mj-lt"/>
              <a:ea typeface="+mj-ea"/>
              <a:cs typeface="+mj-cs"/>
            </a:endParaRPr>
          </a:p>
          <a:p>
            <a:pPr marL="0" marR="0" indent="0">
              <a:spcBef>
                <a:spcPts val="0"/>
              </a:spcBef>
              <a:buNone/>
            </a:pPr>
            <a:r>
              <a:rPr lang="en-CA" dirty="0">
                <a:latin typeface="+mj-lt"/>
                <a:ea typeface="+mj-ea"/>
                <a:cs typeface="+mj-cs"/>
              </a:rPr>
              <a:t>If your child is eligible to ride the school bus, but weighs less than 18 kilograms (40 pounds) at the start of Kindergarten, please inform the school administrator.</a:t>
            </a:r>
            <a:endParaRPr lang="en-US" dirty="0">
              <a:latin typeface="+mj-lt"/>
              <a:ea typeface="+mj-ea"/>
              <a:cs typeface="+mj-cs"/>
            </a:endParaRPr>
          </a:p>
          <a:p>
            <a:pPr marL="0" marR="0" indent="0">
              <a:spcBef>
                <a:spcPts val="0"/>
              </a:spcBef>
              <a:buNone/>
            </a:pPr>
            <a:r>
              <a:rPr lang="en-CA" sz="2400" dirty="0">
                <a:latin typeface="+mj-lt"/>
                <a:ea typeface="+mj-ea"/>
                <a:cs typeface="+mj-cs"/>
              </a:rPr>
              <a:t>For further information on the Highway Traffic Act, see:</a:t>
            </a:r>
            <a:endParaRPr lang="en-US" sz="2400" dirty="0">
              <a:latin typeface="+mj-lt"/>
              <a:ea typeface="+mj-ea"/>
              <a:cs typeface="+mj-cs"/>
            </a:endParaRPr>
          </a:p>
          <a:p>
            <a:pPr marL="0" marR="0" indent="0">
              <a:spcBef>
                <a:spcPts val="0"/>
              </a:spcBef>
              <a:buNone/>
            </a:pPr>
            <a:r>
              <a:rPr lang="en-CA" sz="2400" dirty="0" smtClean="0">
                <a:latin typeface="+mj-lt"/>
                <a:ea typeface="+mj-ea"/>
                <a:cs typeface="+mj-cs"/>
              </a:rPr>
              <a:t> </a:t>
            </a:r>
            <a:r>
              <a:rPr lang="en-CA" sz="2400" dirty="0">
                <a:latin typeface="+mj-lt"/>
                <a:ea typeface="+mj-ea"/>
                <a:cs typeface="+mj-cs"/>
              </a:rPr>
              <a:t> </a:t>
            </a:r>
            <a:r>
              <a:rPr lang="en-CA" sz="2400" dirty="0" smtClean="0">
                <a:latin typeface="+mj-lt"/>
                <a:ea typeface="+mj-ea"/>
                <a:cs typeface="+mj-cs"/>
                <a:hlinkClick r:id="rId2"/>
              </a:rPr>
              <a:t>www.assembly.nl.ca/legislation/sr/statutes/h03.htm</a:t>
            </a:r>
            <a:r>
              <a:rPr lang="en-CA" sz="2400" dirty="0" smtClean="0">
                <a:latin typeface="+mj-lt"/>
                <a:ea typeface="+mj-ea"/>
                <a:cs typeface="+mj-cs"/>
              </a:rPr>
              <a:t> </a:t>
            </a:r>
            <a:endParaRPr lang="en-CA" sz="2400" dirty="0">
              <a:latin typeface="+mj-lt"/>
              <a:ea typeface="+mj-ea"/>
              <a:cs typeface="+mj-cs"/>
            </a:endParaRPr>
          </a:p>
          <a:p>
            <a:pPr marL="0" marR="0" indent="0">
              <a:spcBef>
                <a:spcPts val="0"/>
              </a:spcBef>
              <a:buNone/>
            </a:pPr>
            <a:endParaRPr lang="en-US" sz="2400" dirty="0">
              <a:latin typeface="+mj-lt"/>
              <a:ea typeface="+mj-ea"/>
              <a:cs typeface="+mj-cs"/>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44390"/>
            <a:ext cx="2339636" cy="1229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450E33E3-F476-444F-A998-0C3B614ED53C}" type="slidenum">
              <a:rPr lang="en-CA" smtClean="0"/>
              <a:t>7</a:t>
            </a:fld>
            <a:endParaRPr lang="en-CA" dirty="0"/>
          </a:p>
        </p:txBody>
      </p:sp>
    </p:spTree>
    <p:extLst>
      <p:ext uri="{BB962C8B-B14F-4D97-AF65-F5344CB8AC3E}">
        <p14:creationId xmlns:p14="http://schemas.microsoft.com/office/powerpoint/2010/main" val="425150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childTnLst>
                          </p:cTn>
                        </p:par>
                        <p:par>
                          <p:cTn id="11" fill="hold">
                            <p:stCondLst>
                              <p:cond delay="500"/>
                            </p:stCondLst>
                            <p:childTnLst>
                              <p:par>
                                <p:cTn id="12" presetID="2" presetClass="entr" presetSubtype="4" fill="hold" grpId="0" nodeType="after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additive="base">
                                        <p:cTn id="14" dur="2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5" dur="2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par>
                          <p:cTn id="16" fill="hold">
                            <p:stCondLst>
                              <p:cond delay="2500"/>
                            </p:stCondLst>
                            <p:childTnLst>
                              <p:par>
                                <p:cTn id="17" presetID="2" presetClass="entr" presetSubtype="4" fill="hold" grpId="0"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20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par>
                          <p:cTn id="21" fill="hold">
                            <p:stCondLst>
                              <p:cond delay="4500"/>
                            </p:stCondLst>
                            <p:childTnLst>
                              <p:par>
                                <p:cTn id="22" presetID="2" presetClass="entr" presetSubtype="4" fill="hold" grpId="0" nodeType="after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 calcmode="lin" valueType="num">
                                      <p:cBhvr additive="base">
                                        <p:cTn id="24" dur="20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5" dur="20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par>
                          <p:cTn id="26" fill="hold">
                            <p:stCondLst>
                              <p:cond delay="6500"/>
                            </p:stCondLst>
                            <p:childTnLst>
                              <p:par>
                                <p:cTn id="27" presetID="2" presetClass="entr" presetSubtype="4" fill="hold" grpId="0" nodeType="after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 calcmode="lin" valueType="num">
                                      <p:cBhvr additive="base">
                                        <p:cTn id="29" dur="20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0" dur="20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43000"/>
          </a:xfrm>
        </p:spPr>
        <p:txBody>
          <a:bodyPr/>
          <a:lstStyle/>
          <a:p>
            <a:r>
              <a:rPr lang="en-US" b="1" dirty="0" smtClean="0"/>
              <a:t>Home-School Communication</a:t>
            </a:r>
            <a:endParaRPr lang="en-CA" b="1" dirty="0"/>
          </a:p>
        </p:txBody>
      </p:sp>
      <p:sp>
        <p:nvSpPr>
          <p:cNvPr id="2" name="Content Placeholder 1"/>
          <p:cNvSpPr>
            <a:spLocks noGrp="1"/>
          </p:cNvSpPr>
          <p:nvPr>
            <p:ph idx="1"/>
          </p:nvPr>
        </p:nvSpPr>
        <p:spPr>
          <a:xfrm>
            <a:off x="457200" y="1600200"/>
            <a:ext cx="8610600" cy="5257800"/>
          </a:xfrm>
        </p:spPr>
        <p:txBody>
          <a:bodyPr>
            <a:noAutofit/>
          </a:bodyPr>
          <a:lstStyle/>
          <a:p>
            <a:r>
              <a:rPr lang="en-US" dirty="0" smtClean="0">
                <a:solidFill>
                  <a:srgbClr val="FF0000"/>
                </a:solidFill>
              </a:rPr>
              <a:t>Insert specific information as to how your school communicates with parents and caregivers </a:t>
            </a:r>
          </a:p>
          <a:p>
            <a:pPr lvl="1">
              <a:buFont typeface="Courier New" panose="02070309020205020404" pitchFamily="49" charset="0"/>
              <a:buChar char="o"/>
            </a:pPr>
            <a:r>
              <a:rPr lang="en-US" sz="3200" dirty="0" smtClean="0">
                <a:solidFill>
                  <a:srgbClr val="FF0000"/>
                </a:solidFill>
              </a:rPr>
              <a:t>School agendas</a:t>
            </a:r>
          </a:p>
          <a:p>
            <a:pPr lvl="1">
              <a:buFont typeface="Courier New" panose="02070309020205020404" pitchFamily="49" charset="0"/>
              <a:buChar char="o"/>
            </a:pPr>
            <a:r>
              <a:rPr lang="en-US" sz="3200" dirty="0" smtClean="0">
                <a:solidFill>
                  <a:srgbClr val="FF0000"/>
                </a:solidFill>
              </a:rPr>
              <a:t>Notes from home</a:t>
            </a:r>
          </a:p>
          <a:p>
            <a:pPr lvl="1">
              <a:buFont typeface="Courier New" panose="02070309020205020404" pitchFamily="49" charset="0"/>
              <a:buChar char="o"/>
            </a:pPr>
            <a:r>
              <a:rPr lang="en-US" sz="3200" dirty="0" smtClean="0">
                <a:solidFill>
                  <a:srgbClr val="FF0000"/>
                </a:solidFill>
              </a:rPr>
              <a:t>School website</a:t>
            </a:r>
          </a:p>
          <a:p>
            <a:pPr lvl="1">
              <a:buFont typeface="Courier New" panose="02070309020205020404" pitchFamily="49" charset="0"/>
              <a:buChar char="o"/>
            </a:pPr>
            <a:r>
              <a:rPr lang="en-US" sz="3200" dirty="0" smtClean="0">
                <a:solidFill>
                  <a:srgbClr val="FF0000"/>
                </a:solidFill>
              </a:rPr>
              <a:t>Class webpage</a:t>
            </a:r>
          </a:p>
          <a:p>
            <a:pPr lvl="1">
              <a:buFont typeface="Courier New" panose="02070309020205020404" pitchFamily="49" charset="0"/>
              <a:buChar char="o"/>
            </a:pPr>
            <a:r>
              <a:rPr lang="en-US" sz="3200" dirty="0" smtClean="0"/>
              <a:t>www.nlesd.ca</a:t>
            </a:r>
          </a:p>
          <a:p>
            <a:pPr lvl="1">
              <a:buFont typeface="Courier New" panose="02070309020205020404" pitchFamily="49" charset="0"/>
              <a:buChar char="o"/>
            </a:pPr>
            <a:r>
              <a:rPr lang="en-US" sz="3200" dirty="0" smtClean="0"/>
              <a:t>www.gov.nl.ca/edu</a:t>
            </a:r>
            <a:endParaRPr lang="en-CA" sz="3200" dirty="0"/>
          </a:p>
        </p:txBody>
      </p:sp>
      <p:pic>
        <p:nvPicPr>
          <p:cNvPr id="7" name="Picture 2" descr="C:\Users\LisaBakerWorthman\AppData\Local\Microsoft\Windows\Temporary Internet Files\Content.IE5\6K2HHDUN\parent_teacher_studen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6325" y="3962400"/>
            <a:ext cx="2911876" cy="2747256"/>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450E33E3-F476-444F-A998-0C3B614ED53C}" type="slidenum">
              <a:rPr lang="en-CA" smtClean="0"/>
              <a:t>8</a:t>
            </a:fld>
            <a:endParaRPr lang="en-CA" dirty="0"/>
          </a:p>
        </p:txBody>
      </p:sp>
    </p:spTree>
    <p:extLst>
      <p:ext uri="{BB962C8B-B14F-4D97-AF65-F5344CB8AC3E}">
        <p14:creationId xmlns:p14="http://schemas.microsoft.com/office/powerpoint/2010/main" val="24346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 calcmode="lin" valueType="num">
                                      <p:cBhvr additive="base">
                                        <p:cTn id="11" dur="2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2500"/>
                            </p:stCondLst>
                            <p:childTnLst>
                              <p:par>
                                <p:cTn id="14" presetID="2" presetClass="entr" presetSubtype="4" fill="hold" grpId="0" nodeType="after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 calcmode="lin" valueType="num">
                                      <p:cBhvr additive="base">
                                        <p:cTn id="16" dur="20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7" dur="20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par>
                          <p:cTn id="18" fill="hold">
                            <p:stCondLst>
                              <p:cond delay="4500"/>
                            </p:stCondLst>
                            <p:childTnLst>
                              <p:par>
                                <p:cTn id="19" presetID="2" presetClass="entr" presetSubtype="4" fill="hold" grpId="0" nodeType="after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additive="base">
                                        <p:cTn id="21" dur="20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2" dur="20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par>
                          <p:cTn id="23" fill="hold">
                            <p:stCondLst>
                              <p:cond delay="6500"/>
                            </p:stCondLst>
                            <p:childTnLst>
                              <p:par>
                                <p:cTn id="24" presetID="2" presetClass="entr" presetSubtype="4" fill="hold" grpId="0" nodeType="after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 calcmode="lin" valueType="num">
                                      <p:cBhvr additive="base">
                                        <p:cTn id="26" dur="20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7" dur="20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par>
                          <p:cTn id="28" fill="hold">
                            <p:stCondLst>
                              <p:cond delay="8500"/>
                            </p:stCondLst>
                            <p:childTnLst>
                              <p:par>
                                <p:cTn id="29" presetID="2" presetClass="entr" presetSubtype="4" fill="hold" grpId="0" nodeType="after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20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par>
                          <p:cTn id="33" fill="hold">
                            <p:stCondLst>
                              <p:cond delay="10500"/>
                            </p:stCondLst>
                            <p:childTnLst>
                              <p:par>
                                <p:cTn id="34" presetID="2" presetClass="entr" presetSubtype="4" fill="hold" grpId="0" nodeType="afterEffect">
                                  <p:stCondLst>
                                    <p:cond delay="0"/>
                                  </p:stCondLst>
                                  <p:childTnLst>
                                    <p:set>
                                      <p:cBhvr>
                                        <p:cTn id="35" dur="1" fill="hold">
                                          <p:stCondLst>
                                            <p:cond delay="0"/>
                                          </p:stCondLst>
                                        </p:cTn>
                                        <p:tgtEl>
                                          <p:spTgt spid="2">
                                            <p:txEl>
                                              <p:pRg st="5" end="5"/>
                                            </p:txEl>
                                          </p:spTgt>
                                        </p:tgtEl>
                                        <p:attrNameLst>
                                          <p:attrName>style.visibility</p:attrName>
                                        </p:attrNameLst>
                                      </p:cBhvr>
                                      <p:to>
                                        <p:strVal val="visible"/>
                                      </p:to>
                                    </p:set>
                                    <p:anim calcmode="lin" valueType="num">
                                      <p:cBhvr additive="base">
                                        <p:cTn id="36" dur="20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7" dur="20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par>
                          <p:cTn id="38" fill="hold">
                            <p:stCondLst>
                              <p:cond delay="12500"/>
                            </p:stCondLst>
                            <p:childTnLst>
                              <p:par>
                                <p:cTn id="39" presetID="2" presetClass="entr" presetSubtype="4" fill="hold" grpId="0" nodeType="afterEffect">
                                  <p:stCondLst>
                                    <p:cond delay="0"/>
                                  </p:stCondLst>
                                  <p:childTnLst>
                                    <p:set>
                                      <p:cBhvr>
                                        <p:cTn id="40" dur="1" fill="hold">
                                          <p:stCondLst>
                                            <p:cond delay="0"/>
                                          </p:stCondLst>
                                        </p:cTn>
                                        <p:tgtEl>
                                          <p:spTgt spid="2">
                                            <p:txEl>
                                              <p:pRg st="6" end="6"/>
                                            </p:txEl>
                                          </p:spTgt>
                                        </p:tgtEl>
                                        <p:attrNameLst>
                                          <p:attrName>style.visibility</p:attrName>
                                        </p:attrNameLst>
                                      </p:cBhvr>
                                      <p:to>
                                        <p:strVal val="visible"/>
                                      </p:to>
                                    </p:set>
                                    <p:anim calcmode="lin" valueType="num">
                                      <p:cBhvr additive="base">
                                        <p:cTn id="41" dur="20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2" dur="20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par>
                          <p:cTn id="43" fill="hold">
                            <p:stCondLst>
                              <p:cond delay="14500"/>
                            </p:stCondLst>
                            <p:childTnLst>
                              <p:par>
                                <p:cTn id="44" presetID="10" presetClass="entr" presetSubtype="0" fill="hold" nodeType="after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152400"/>
            <a:ext cx="8458200" cy="762000"/>
          </a:xfrm>
        </p:spPr>
        <p:txBody>
          <a:bodyPr>
            <a:noAutofit/>
          </a:bodyPr>
          <a:lstStyle/>
          <a:p>
            <a:r>
              <a:rPr lang="en-US" b="1" dirty="0" smtClean="0"/>
              <a:t>What will my child need for school?</a:t>
            </a:r>
            <a:endParaRPr lang="en-CA" b="1" dirty="0"/>
          </a:p>
        </p:txBody>
      </p:sp>
      <p:sp>
        <p:nvSpPr>
          <p:cNvPr id="2" name="Content Placeholder 1"/>
          <p:cNvSpPr>
            <a:spLocks noGrp="1"/>
          </p:cNvSpPr>
          <p:nvPr>
            <p:ph idx="1"/>
          </p:nvPr>
        </p:nvSpPr>
        <p:spPr>
          <a:xfrm>
            <a:off x="228600" y="1089818"/>
            <a:ext cx="8915400" cy="5691982"/>
          </a:xfrm>
        </p:spPr>
        <p:txBody>
          <a:bodyPr>
            <a:noAutofit/>
          </a:bodyPr>
          <a:lstStyle/>
          <a:p>
            <a:r>
              <a:rPr lang="en-US" dirty="0" smtClean="0"/>
              <a:t>Backpack – size should be large enough to hold sheet of paper without folding, but they need a size that fits them physically</a:t>
            </a:r>
          </a:p>
          <a:p>
            <a:r>
              <a:rPr lang="en-US" dirty="0" smtClean="0"/>
              <a:t>Gym shoes</a:t>
            </a:r>
          </a:p>
          <a:p>
            <a:r>
              <a:rPr lang="en-US" dirty="0" smtClean="0"/>
              <a:t>Comfortable play clothes and clothes to wear outdoors – a</a:t>
            </a:r>
            <a:r>
              <a:rPr lang="en-US" sz="3200" dirty="0" smtClean="0"/>
              <a:t>ppropriate seasonal clothes for outdoor play</a:t>
            </a:r>
          </a:p>
          <a:p>
            <a:r>
              <a:rPr lang="en-US" dirty="0" smtClean="0"/>
              <a:t>Recess snack (allergy safe)</a:t>
            </a:r>
          </a:p>
          <a:p>
            <a:r>
              <a:rPr lang="en-US" dirty="0" smtClean="0"/>
              <a:t>Small toy/comfort object from home as they adjust to Kindergarten</a:t>
            </a:r>
          </a:p>
          <a:p>
            <a:endParaRPr lang="en-CA" dirty="0"/>
          </a:p>
        </p:txBody>
      </p:sp>
      <p:sp>
        <p:nvSpPr>
          <p:cNvPr id="4" name="Slide Number Placeholder 3"/>
          <p:cNvSpPr>
            <a:spLocks noGrp="1"/>
          </p:cNvSpPr>
          <p:nvPr>
            <p:ph type="sldNum" sz="quarter" idx="12"/>
          </p:nvPr>
        </p:nvSpPr>
        <p:spPr/>
        <p:txBody>
          <a:bodyPr/>
          <a:lstStyle/>
          <a:p>
            <a:fld id="{450E33E3-F476-444F-A998-0C3B614ED53C}" type="slidenum">
              <a:rPr lang="en-CA" smtClean="0"/>
              <a:t>9</a:t>
            </a:fld>
            <a:endParaRPr lang="en-CA" dirty="0"/>
          </a:p>
        </p:txBody>
      </p:sp>
    </p:spTree>
    <p:extLst>
      <p:ext uri="{BB962C8B-B14F-4D97-AF65-F5344CB8AC3E}">
        <p14:creationId xmlns:p14="http://schemas.microsoft.com/office/powerpoint/2010/main" val="777859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 calcmode="lin" valueType="num">
                                      <p:cBhvr additive="base">
                                        <p:cTn id="11" dur="2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2500"/>
                            </p:stCondLst>
                            <p:childTnLst>
                              <p:par>
                                <p:cTn id="14" presetID="2" presetClass="entr" presetSubtype="4" fill="hold" grpId="0" nodeType="after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 calcmode="lin" valueType="num">
                                      <p:cBhvr additive="base">
                                        <p:cTn id="16" dur="20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7" dur="20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par>
                          <p:cTn id="18" fill="hold">
                            <p:stCondLst>
                              <p:cond delay="4500"/>
                            </p:stCondLst>
                            <p:childTnLst>
                              <p:par>
                                <p:cTn id="19" presetID="2" presetClass="entr" presetSubtype="4" fill="hold" grpId="0" nodeType="after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additive="base">
                                        <p:cTn id="21" dur="20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2" dur="20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par>
                          <p:cTn id="23" fill="hold">
                            <p:stCondLst>
                              <p:cond delay="6500"/>
                            </p:stCondLst>
                            <p:childTnLst>
                              <p:par>
                                <p:cTn id="24" presetID="2" presetClass="entr" presetSubtype="4" fill="hold" grpId="0" nodeType="after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 calcmode="lin" valueType="num">
                                      <p:cBhvr additive="base">
                                        <p:cTn id="26" dur="20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7" dur="20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par>
                          <p:cTn id="28" fill="hold">
                            <p:stCondLst>
                              <p:cond delay="8500"/>
                            </p:stCondLst>
                            <p:childTnLst>
                              <p:par>
                                <p:cTn id="29" presetID="2" presetClass="entr" presetSubtype="4" fill="hold" grpId="0" nodeType="after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20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1928</TotalTime>
  <Words>2447</Words>
  <Application>Microsoft Macintosh PowerPoint</Application>
  <PresentationFormat>On-screen Show (4:3)</PresentationFormat>
  <Paragraphs>296</Paragraphs>
  <Slides>52</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52</vt:i4>
      </vt:variant>
    </vt:vector>
  </HeadingPairs>
  <TitlesOfParts>
    <vt:vector size="58" baseType="lpstr">
      <vt:lpstr>Arial Unicode MS</vt:lpstr>
      <vt:lpstr>Calibri</vt:lpstr>
      <vt:lpstr>Courier New</vt:lpstr>
      <vt:lpstr>Wingdings</vt:lpstr>
      <vt:lpstr>Arial</vt:lpstr>
      <vt:lpstr>Office Theme</vt:lpstr>
      <vt:lpstr>What to Expect in Kindergarten</vt:lpstr>
      <vt:lpstr>Changes experienced in Kindergarten</vt:lpstr>
      <vt:lpstr>PowerPoint Presentation</vt:lpstr>
      <vt:lpstr>PowerPoint Presentation</vt:lpstr>
      <vt:lpstr>PowerPoint Presentation</vt:lpstr>
      <vt:lpstr>PowerPoint Presentation</vt:lpstr>
      <vt:lpstr>Did you know?</vt:lpstr>
      <vt:lpstr>Home-School Communication</vt:lpstr>
      <vt:lpstr>What will my child need for school?</vt:lpstr>
      <vt:lpstr>What doesn’t my child need?</vt:lpstr>
      <vt:lpstr>How can I help my child be ‘ready’?</vt:lpstr>
      <vt:lpstr>PowerPoint Presentation</vt:lpstr>
      <vt:lpstr>But what about their A,B,C’s…?</vt:lpstr>
      <vt:lpstr>Letter Knowledge</vt:lpstr>
      <vt:lpstr>PowerPoint Presentation</vt:lpstr>
      <vt:lpstr>And what about their 1,2,3’s…? </vt:lpstr>
      <vt:lpstr>Numeracy</vt:lpstr>
      <vt:lpstr>PowerPoint Presentation</vt:lpstr>
      <vt:lpstr>PowerPoint Presentation</vt:lpstr>
      <vt:lpstr>Keep… a positive attitude about school and learning!</vt:lpstr>
      <vt:lpstr>Invite… your child’s friends over to play.</vt:lpstr>
      <vt:lpstr>PowerPoint Presentation</vt:lpstr>
      <vt:lpstr>PowerPoint Presentation</vt:lpstr>
      <vt:lpstr>Notice… new skills your child is learning and support them as needed.</vt:lpstr>
      <vt:lpstr>PowerPoint Presentation</vt:lpstr>
      <vt:lpstr>Discuss… with your child what kindergarten is about and encourage children to express themselves and their feelings about starting school.</vt:lpstr>
      <vt:lpstr>PowerPoint Presentation</vt:lpstr>
      <vt:lpstr>PowerPoint Presentation</vt:lpstr>
      <vt:lpstr>Support your child to talk about their feelings by :</vt:lpstr>
      <vt:lpstr>PowerPoint Presentation</vt:lpstr>
      <vt:lpstr>Explore… with your child their ever-changing world</vt:lpstr>
      <vt:lpstr>PowerPoint Presentation</vt:lpstr>
      <vt:lpstr>PowerPoint Presentation</vt:lpstr>
      <vt:lpstr>Reinforce… positive behavior when it happens.</vt:lpstr>
      <vt:lpstr>Give… children time to process information. </vt:lpstr>
      <vt:lpstr>Answer… your child’s questions about kindergarten openly and honestly.</vt:lpstr>
      <vt:lpstr>PowerPoint Presentation</vt:lpstr>
      <vt:lpstr>Read, read, read together</vt:lpstr>
      <vt:lpstr>Treat… children with respect</vt:lpstr>
      <vt:lpstr>PowerPoint Presentation</vt:lpstr>
      <vt:lpstr>Encourage your child to…</vt:lpstr>
      <vt:lpstr>PowerPoint Presentation</vt:lpstr>
      <vt:lpstr>PowerPoint Presentation</vt:lpstr>
      <vt:lpstr>PowerPoint Presentation</vt:lpstr>
      <vt:lpstr>A Typical Day in Full-day Kindergarten</vt:lpstr>
      <vt:lpstr>PowerPoint Presentation</vt:lpstr>
      <vt:lpstr>Play and Play-Based Learning</vt:lpstr>
      <vt:lpstr>The Teacher's Role</vt:lpstr>
      <vt:lpstr>PowerPoint Presentation</vt:lpstr>
      <vt:lpstr>PowerPoint Presentation</vt:lpstr>
      <vt:lpstr>Now… cherish these special times with your child – it is very exciting to start school.</vt:lpstr>
      <vt:lpstr>PowerPoint Presentation</vt:lpstr>
    </vt:vector>
  </TitlesOfParts>
  <Company>Government of Newfoundland Labrador</Company>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Kindergarten</dc:title>
  <dc:creator>Baker Worthman, Lisa</dc:creator>
  <cp:lastModifiedBy>Peter Hackett</cp:lastModifiedBy>
  <cp:revision>120</cp:revision>
  <dcterms:created xsi:type="dcterms:W3CDTF">2014-08-21T12:56:05Z</dcterms:created>
  <dcterms:modified xsi:type="dcterms:W3CDTF">2018-05-03T16:04:13Z</dcterms:modified>
</cp:coreProperties>
</file>