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2" r:id="rId9"/>
    <p:sldId id="268" r:id="rId10"/>
    <p:sldId id="272" r:id="rId11"/>
    <p:sldId id="263" r:id="rId12"/>
    <p:sldId id="269" r:id="rId13"/>
    <p:sldId id="273" r:id="rId14"/>
    <p:sldId id="264" r:id="rId15"/>
    <p:sldId id="270" r:id="rId16"/>
    <p:sldId id="274" r:id="rId17"/>
    <p:sldId id="265" r:id="rId18"/>
    <p:sldId id="271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9900"/>
    <a:srgbClr val="FFFF00"/>
    <a:srgbClr val="FF6600"/>
    <a:srgbClr val="FF0000"/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7179" autoAdjust="0"/>
  </p:normalViewPr>
  <p:slideViewPr>
    <p:cSldViewPr>
      <p:cViewPr varScale="1">
        <p:scale>
          <a:sx n="93" d="100"/>
          <a:sy n="93" d="100"/>
        </p:scale>
        <p:origin x="16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29D87-EE70-46E3-9236-4D97C0001B8C}" type="doc">
      <dgm:prSet loTypeId="urn:microsoft.com/office/officeart/2005/8/layout/radial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529BB1D-BEBC-4990-B0C9-EAF440D7DC5F}">
      <dgm:prSet phldrT="[Text]"/>
      <dgm:spPr>
        <a:solidFill>
          <a:srgbClr val="FF0000">
            <a:alpha val="75000"/>
          </a:srgbClr>
        </a:solidFill>
      </dgm:spPr>
      <dgm:t>
        <a:bodyPr/>
        <a:lstStyle/>
        <a:p>
          <a:r>
            <a:rPr lang="en-US" dirty="0" smtClean="0"/>
            <a:t>Play</a:t>
          </a:r>
          <a:endParaRPr lang="en-US" dirty="0"/>
        </a:p>
      </dgm:t>
    </dgm:pt>
    <dgm:pt modelId="{ED84C5C8-9073-4D5F-8D21-C5BD1AEDDD46}" type="parTrans" cxnId="{8E390C37-380E-42E8-8E5D-CC73B4D5E4BE}">
      <dgm:prSet/>
      <dgm:spPr/>
      <dgm:t>
        <a:bodyPr/>
        <a:lstStyle/>
        <a:p>
          <a:endParaRPr lang="en-US"/>
        </a:p>
      </dgm:t>
    </dgm:pt>
    <dgm:pt modelId="{93352D0C-3E3D-43EC-B4DA-102F0DD82A1D}" type="sibTrans" cxnId="{8E390C37-380E-42E8-8E5D-CC73B4D5E4BE}">
      <dgm:prSet/>
      <dgm:spPr/>
      <dgm:t>
        <a:bodyPr/>
        <a:lstStyle/>
        <a:p>
          <a:endParaRPr lang="en-US"/>
        </a:p>
      </dgm:t>
    </dgm:pt>
    <dgm:pt modelId="{7620332C-321D-4D30-9DD8-77A7778D37CB}">
      <dgm:prSet phldrT="[Text]"/>
      <dgm:spPr>
        <a:solidFill>
          <a:srgbClr val="FF6600">
            <a:alpha val="70000"/>
          </a:srgbClr>
        </a:solidFill>
      </dgm:spPr>
      <dgm:t>
        <a:bodyPr/>
        <a:lstStyle/>
        <a:p>
          <a:r>
            <a:rPr lang="en-US" b="1" dirty="0" smtClean="0"/>
            <a:t>Talk</a:t>
          </a:r>
          <a:endParaRPr lang="en-US" b="1" dirty="0"/>
        </a:p>
      </dgm:t>
    </dgm:pt>
    <dgm:pt modelId="{A038D257-7A08-422D-AB98-AF9F3AD1ECED}" type="parTrans" cxnId="{79C66C12-4957-4AD1-A686-093C050927CF}">
      <dgm:prSet/>
      <dgm:spPr/>
      <dgm:t>
        <a:bodyPr/>
        <a:lstStyle/>
        <a:p>
          <a:endParaRPr lang="en-US"/>
        </a:p>
      </dgm:t>
    </dgm:pt>
    <dgm:pt modelId="{BF14F7EE-8E3F-4E19-BF4C-608D0A8439EE}" type="sibTrans" cxnId="{79C66C12-4957-4AD1-A686-093C050927CF}">
      <dgm:prSet/>
      <dgm:spPr/>
      <dgm:t>
        <a:bodyPr/>
        <a:lstStyle/>
        <a:p>
          <a:endParaRPr lang="en-US"/>
        </a:p>
      </dgm:t>
    </dgm:pt>
    <dgm:pt modelId="{0631C30D-74FC-409C-872A-7FC626A2767F}">
      <dgm:prSet phldrT="[Text]"/>
      <dgm:spPr>
        <a:solidFill>
          <a:srgbClr val="00B0F0">
            <a:alpha val="68000"/>
          </a:srgbClr>
        </a:solidFill>
      </dgm:spPr>
      <dgm:t>
        <a:bodyPr/>
        <a:lstStyle/>
        <a:p>
          <a:r>
            <a:rPr lang="en-US" b="1" dirty="0" smtClean="0"/>
            <a:t>Sing</a:t>
          </a:r>
          <a:endParaRPr lang="en-US" b="1" dirty="0"/>
        </a:p>
      </dgm:t>
    </dgm:pt>
    <dgm:pt modelId="{D9363270-8703-4924-9E86-E509E2BAE9BF}" type="parTrans" cxnId="{863105EE-E962-442D-A9B8-AE151EC60B1B}">
      <dgm:prSet/>
      <dgm:spPr/>
      <dgm:t>
        <a:bodyPr/>
        <a:lstStyle/>
        <a:p>
          <a:endParaRPr lang="en-US"/>
        </a:p>
      </dgm:t>
    </dgm:pt>
    <dgm:pt modelId="{8C6CCA96-B8FD-4A49-A24C-C769E3B75FB4}" type="sibTrans" cxnId="{863105EE-E962-442D-A9B8-AE151EC60B1B}">
      <dgm:prSet/>
      <dgm:spPr/>
      <dgm:t>
        <a:bodyPr/>
        <a:lstStyle/>
        <a:p>
          <a:endParaRPr lang="en-US"/>
        </a:p>
      </dgm:t>
    </dgm:pt>
    <dgm:pt modelId="{A4008EFA-0C52-4797-AA15-25A3F668192E}">
      <dgm:prSet phldrT="[Text]"/>
      <dgm:spPr>
        <a:solidFill>
          <a:srgbClr val="FFFF00">
            <a:alpha val="77000"/>
          </a:srgbClr>
        </a:solidFill>
      </dgm:spPr>
      <dgm:t>
        <a:bodyPr/>
        <a:lstStyle/>
        <a:p>
          <a:r>
            <a:rPr lang="en-US" b="1" dirty="0" smtClean="0"/>
            <a:t>Read</a:t>
          </a:r>
          <a:endParaRPr lang="en-US" b="1" dirty="0"/>
        </a:p>
      </dgm:t>
    </dgm:pt>
    <dgm:pt modelId="{838EB69A-8621-4992-895F-F7B31B50B04A}" type="parTrans" cxnId="{9DEE5069-2494-406D-9E17-DE5BE943EC25}">
      <dgm:prSet/>
      <dgm:spPr/>
      <dgm:t>
        <a:bodyPr/>
        <a:lstStyle/>
        <a:p>
          <a:endParaRPr lang="en-US"/>
        </a:p>
      </dgm:t>
    </dgm:pt>
    <dgm:pt modelId="{2CBCB82F-4D4A-4830-BDE4-33C198C02EDA}" type="sibTrans" cxnId="{9DEE5069-2494-406D-9E17-DE5BE943EC25}">
      <dgm:prSet/>
      <dgm:spPr/>
      <dgm:t>
        <a:bodyPr/>
        <a:lstStyle/>
        <a:p>
          <a:endParaRPr lang="en-US"/>
        </a:p>
      </dgm:t>
    </dgm:pt>
    <dgm:pt modelId="{51D68F8B-52CA-44B1-A991-57689E5E387F}">
      <dgm:prSet phldrT="[Text]"/>
      <dgm:spPr>
        <a:solidFill>
          <a:srgbClr val="00B050">
            <a:alpha val="80000"/>
          </a:srgbClr>
        </a:solidFill>
      </dgm:spPr>
      <dgm:t>
        <a:bodyPr/>
        <a:lstStyle/>
        <a:p>
          <a:r>
            <a:rPr lang="en-US" b="1" dirty="0" smtClean="0"/>
            <a:t>Write</a:t>
          </a:r>
          <a:endParaRPr lang="en-US" b="1" dirty="0"/>
        </a:p>
      </dgm:t>
    </dgm:pt>
    <dgm:pt modelId="{5B056C23-A465-4892-AA1A-CE9B1DF1C72D}" type="parTrans" cxnId="{BE40364E-BC2E-4FF2-87D8-19ECB1B53E5A}">
      <dgm:prSet/>
      <dgm:spPr/>
      <dgm:t>
        <a:bodyPr/>
        <a:lstStyle/>
        <a:p>
          <a:endParaRPr lang="en-US"/>
        </a:p>
      </dgm:t>
    </dgm:pt>
    <dgm:pt modelId="{97491AA1-DF41-4851-898A-E3008A644DF1}" type="sibTrans" cxnId="{BE40364E-BC2E-4FF2-87D8-19ECB1B53E5A}">
      <dgm:prSet/>
      <dgm:spPr/>
      <dgm:t>
        <a:bodyPr/>
        <a:lstStyle/>
        <a:p>
          <a:endParaRPr lang="en-US"/>
        </a:p>
      </dgm:t>
    </dgm:pt>
    <dgm:pt modelId="{0782AC56-2CB4-4D61-AAC4-F1ED4B40BF34}" type="pres">
      <dgm:prSet presAssocID="{B8529D87-EE70-46E3-9236-4D97C0001B8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DA9CC-A769-4ED2-B1A6-56273A336D0E}" type="pres">
      <dgm:prSet presAssocID="{B8529D87-EE70-46E3-9236-4D97C0001B8C}" presName="radial" presStyleCnt="0">
        <dgm:presLayoutVars>
          <dgm:animLvl val="ctr"/>
        </dgm:presLayoutVars>
      </dgm:prSet>
      <dgm:spPr/>
    </dgm:pt>
    <dgm:pt modelId="{85AC588B-5F1A-4C62-AD11-DFAF90B60331}" type="pres">
      <dgm:prSet presAssocID="{0529BB1D-BEBC-4990-B0C9-EAF440D7DC5F}" presName="centerShape" presStyleLbl="vennNode1" presStyleIdx="0" presStyleCnt="5" custLinFactNeighborX="-1796" custLinFactNeighborY="436"/>
      <dgm:spPr/>
      <dgm:t>
        <a:bodyPr/>
        <a:lstStyle/>
        <a:p>
          <a:endParaRPr lang="en-US"/>
        </a:p>
      </dgm:t>
    </dgm:pt>
    <dgm:pt modelId="{03AF0D58-6570-454E-9C79-0B0C4AC377B0}" type="pres">
      <dgm:prSet presAssocID="{7620332C-321D-4D30-9DD8-77A7778D37CB}" presName="node" presStyleLbl="vennNode1" presStyleIdx="1" presStyleCnt="5" custRadScaleRad="105042" custRadScaleInc="-6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FC498-2A6C-49A5-AC29-2D4007EDC57C}" type="pres">
      <dgm:prSet presAssocID="{0631C30D-74FC-409C-872A-7FC626A2767F}" presName="node" presStyleLbl="vennNode1" presStyleIdx="2" presStyleCnt="5" custRadScaleRad="100915" custRadScaleInc="-1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C133D-8A16-4588-9258-79DC523B160C}" type="pres">
      <dgm:prSet presAssocID="{A4008EFA-0C52-4797-AA15-25A3F668192E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5BC2C-4A63-4E11-B023-D28B67EF3E29}" type="pres">
      <dgm:prSet presAssocID="{51D68F8B-52CA-44B1-A991-57689E5E387F}" presName="node" presStyleLbl="vennNode1" presStyleIdx="4" presStyleCnt="5" custRadScaleRad="108972" custRadScaleInc="1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3105EE-E962-442D-A9B8-AE151EC60B1B}" srcId="{0529BB1D-BEBC-4990-B0C9-EAF440D7DC5F}" destId="{0631C30D-74FC-409C-872A-7FC626A2767F}" srcOrd="1" destOrd="0" parTransId="{D9363270-8703-4924-9E86-E509E2BAE9BF}" sibTransId="{8C6CCA96-B8FD-4A49-A24C-C769E3B75FB4}"/>
    <dgm:cxn modelId="{7F5EE89C-FF44-4E6D-B826-0732A04EE8DD}" type="presOf" srcId="{A4008EFA-0C52-4797-AA15-25A3F668192E}" destId="{D3AC133D-8A16-4588-9258-79DC523B160C}" srcOrd="0" destOrd="0" presId="urn:microsoft.com/office/officeart/2005/8/layout/radial3"/>
    <dgm:cxn modelId="{79C66C12-4957-4AD1-A686-093C050927CF}" srcId="{0529BB1D-BEBC-4990-B0C9-EAF440D7DC5F}" destId="{7620332C-321D-4D30-9DD8-77A7778D37CB}" srcOrd="0" destOrd="0" parTransId="{A038D257-7A08-422D-AB98-AF9F3AD1ECED}" sibTransId="{BF14F7EE-8E3F-4E19-BF4C-608D0A8439EE}"/>
    <dgm:cxn modelId="{9DEE5069-2494-406D-9E17-DE5BE943EC25}" srcId="{0529BB1D-BEBC-4990-B0C9-EAF440D7DC5F}" destId="{A4008EFA-0C52-4797-AA15-25A3F668192E}" srcOrd="2" destOrd="0" parTransId="{838EB69A-8621-4992-895F-F7B31B50B04A}" sibTransId="{2CBCB82F-4D4A-4830-BDE4-33C198C02EDA}"/>
    <dgm:cxn modelId="{94F51807-5C90-4D12-9267-0ED40E8949B5}" type="presOf" srcId="{51D68F8B-52CA-44B1-A991-57689E5E387F}" destId="{3D65BC2C-4A63-4E11-B023-D28B67EF3E29}" srcOrd="0" destOrd="0" presId="urn:microsoft.com/office/officeart/2005/8/layout/radial3"/>
    <dgm:cxn modelId="{E961A5C1-BF9E-4B55-8C44-45D5F5A2C034}" type="presOf" srcId="{B8529D87-EE70-46E3-9236-4D97C0001B8C}" destId="{0782AC56-2CB4-4D61-AAC4-F1ED4B40BF34}" srcOrd="0" destOrd="0" presId="urn:microsoft.com/office/officeart/2005/8/layout/radial3"/>
    <dgm:cxn modelId="{BE40364E-BC2E-4FF2-87D8-19ECB1B53E5A}" srcId="{0529BB1D-BEBC-4990-B0C9-EAF440D7DC5F}" destId="{51D68F8B-52CA-44B1-A991-57689E5E387F}" srcOrd="3" destOrd="0" parTransId="{5B056C23-A465-4892-AA1A-CE9B1DF1C72D}" sibTransId="{97491AA1-DF41-4851-898A-E3008A644DF1}"/>
    <dgm:cxn modelId="{2E92E344-879C-4240-9B7D-1C32D4BA7BCB}" type="presOf" srcId="{0631C30D-74FC-409C-872A-7FC626A2767F}" destId="{285FC498-2A6C-49A5-AC29-2D4007EDC57C}" srcOrd="0" destOrd="0" presId="urn:microsoft.com/office/officeart/2005/8/layout/radial3"/>
    <dgm:cxn modelId="{A7DB231A-C909-4747-B183-49677C4752AE}" type="presOf" srcId="{0529BB1D-BEBC-4990-B0C9-EAF440D7DC5F}" destId="{85AC588B-5F1A-4C62-AD11-DFAF90B60331}" srcOrd="0" destOrd="0" presId="urn:microsoft.com/office/officeart/2005/8/layout/radial3"/>
    <dgm:cxn modelId="{17743F36-CBBC-4288-BD3A-FF1F0217B9D8}" type="presOf" srcId="{7620332C-321D-4D30-9DD8-77A7778D37CB}" destId="{03AF0D58-6570-454E-9C79-0B0C4AC377B0}" srcOrd="0" destOrd="0" presId="urn:microsoft.com/office/officeart/2005/8/layout/radial3"/>
    <dgm:cxn modelId="{8E390C37-380E-42E8-8E5D-CC73B4D5E4BE}" srcId="{B8529D87-EE70-46E3-9236-4D97C0001B8C}" destId="{0529BB1D-BEBC-4990-B0C9-EAF440D7DC5F}" srcOrd="0" destOrd="0" parTransId="{ED84C5C8-9073-4D5F-8D21-C5BD1AEDDD46}" sibTransId="{93352D0C-3E3D-43EC-B4DA-102F0DD82A1D}"/>
    <dgm:cxn modelId="{3A207FB8-C0D4-41AB-9464-E92159462880}" type="presParOf" srcId="{0782AC56-2CB4-4D61-AAC4-F1ED4B40BF34}" destId="{081DA9CC-A769-4ED2-B1A6-56273A336D0E}" srcOrd="0" destOrd="0" presId="urn:microsoft.com/office/officeart/2005/8/layout/radial3"/>
    <dgm:cxn modelId="{72F44E79-BDA1-4E3C-815E-D785DC9FEDFF}" type="presParOf" srcId="{081DA9CC-A769-4ED2-B1A6-56273A336D0E}" destId="{85AC588B-5F1A-4C62-AD11-DFAF90B60331}" srcOrd="0" destOrd="0" presId="urn:microsoft.com/office/officeart/2005/8/layout/radial3"/>
    <dgm:cxn modelId="{A95C0ABE-BD4C-4AA9-9323-2FA134A139E4}" type="presParOf" srcId="{081DA9CC-A769-4ED2-B1A6-56273A336D0E}" destId="{03AF0D58-6570-454E-9C79-0B0C4AC377B0}" srcOrd="1" destOrd="0" presId="urn:microsoft.com/office/officeart/2005/8/layout/radial3"/>
    <dgm:cxn modelId="{CE002531-AB8D-42AA-B917-942F85DCCDFD}" type="presParOf" srcId="{081DA9CC-A769-4ED2-B1A6-56273A336D0E}" destId="{285FC498-2A6C-49A5-AC29-2D4007EDC57C}" srcOrd="2" destOrd="0" presId="urn:microsoft.com/office/officeart/2005/8/layout/radial3"/>
    <dgm:cxn modelId="{3FF25968-E56C-4C98-8674-9C70192F3AE3}" type="presParOf" srcId="{081DA9CC-A769-4ED2-B1A6-56273A336D0E}" destId="{D3AC133D-8A16-4588-9258-79DC523B160C}" srcOrd="3" destOrd="0" presId="urn:microsoft.com/office/officeart/2005/8/layout/radial3"/>
    <dgm:cxn modelId="{4C57815E-C277-44DF-9716-F8F10CF65A4A}" type="presParOf" srcId="{081DA9CC-A769-4ED2-B1A6-56273A336D0E}" destId="{3D65BC2C-4A63-4E11-B023-D28B67EF3E29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C588B-5F1A-4C62-AD11-DFAF90B60331}">
      <dsp:nvSpPr>
        <dsp:cNvPr id="0" name=""/>
        <dsp:cNvSpPr/>
      </dsp:nvSpPr>
      <dsp:spPr>
        <a:xfrm>
          <a:off x="2590816" y="1066798"/>
          <a:ext cx="2620565" cy="2620565"/>
        </a:xfrm>
        <a:prstGeom prst="ellipse">
          <a:avLst/>
        </a:prstGeom>
        <a:solidFill>
          <a:srgbClr val="FF0000">
            <a:alpha val="75000"/>
          </a:srgb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Play</a:t>
          </a:r>
          <a:endParaRPr lang="en-US" sz="6500" kern="1200" dirty="0"/>
        </a:p>
      </dsp:txBody>
      <dsp:txXfrm>
        <a:off x="2974589" y="1450571"/>
        <a:ext cx="1853019" cy="1853019"/>
      </dsp:txXfrm>
    </dsp:sp>
    <dsp:sp modelId="{03AF0D58-6570-454E-9C79-0B0C4AC377B0}">
      <dsp:nvSpPr>
        <dsp:cNvPr id="0" name=""/>
        <dsp:cNvSpPr/>
      </dsp:nvSpPr>
      <dsp:spPr>
        <a:xfrm>
          <a:off x="3124208" y="0"/>
          <a:ext cx="1310282" cy="1310282"/>
        </a:xfrm>
        <a:prstGeom prst="ellipse">
          <a:avLst/>
        </a:prstGeom>
        <a:solidFill>
          <a:srgbClr val="FF6600">
            <a:alpha val="70000"/>
          </a:srgb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Talk</a:t>
          </a:r>
          <a:endParaRPr lang="en-US" sz="2800" b="1" kern="1200" dirty="0"/>
        </a:p>
      </dsp:txBody>
      <dsp:txXfrm>
        <a:off x="3316094" y="191886"/>
        <a:ext cx="926510" cy="926510"/>
      </dsp:txXfrm>
    </dsp:sp>
    <dsp:sp modelId="{285FC498-2A6C-49A5-AC29-2D4007EDC57C}">
      <dsp:nvSpPr>
        <dsp:cNvPr id="0" name=""/>
        <dsp:cNvSpPr/>
      </dsp:nvSpPr>
      <dsp:spPr>
        <a:xfrm>
          <a:off x="5029192" y="1676409"/>
          <a:ext cx="1310282" cy="1310282"/>
        </a:xfrm>
        <a:prstGeom prst="ellipse">
          <a:avLst/>
        </a:prstGeom>
        <a:solidFill>
          <a:srgbClr val="00B0F0">
            <a:alpha val="68000"/>
          </a:srgb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Sing</a:t>
          </a:r>
          <a:endParaRPr lang="en-US" sz="2800" b="1" kern="1200" dirty="0"/>
        </a:p>
      </dsp:txBody>
      <dsp:txXfrm>
        <a:off x="5221078" y="1868295"/>
        <a:ext cx="926510" cy="926510"/>
      </dsp:txXfrm>
    </dsp:sp>
    <dsp:sp modelId="{D3AC133D-8A16-4588-9258-79DC523B160C}">
      <dsp:nvSpPr>
        <dsp:cNvPr id="0" name=""/>
        <dsp:cNvSpPr/>
      </dsp:nvSpPr>
      <dsp:spPr>
        <a:xfrm>
          <a:off x="3307258" y="3413649"/>
          <a:ext cx="1310282" cy="1310282"/>
        </a:xfrm>
        <a:prstGeom prst="ellipse">
          <a:avLst/>
        </a:prstGeom>
        <a:solidFill>
          <a:srgbClr val="FFFF00">
            <a:alpha val="77000"/>
          </a:srgb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Read</a:t>
          </a:r>
          <a:endParaRPr lang="en-US" sz="2800" b="1" kern="1200" dirty="0"/>
        </a:p>
      </dsp:txBody>
      <dsp:txXfrm>
        <a:off x="3499144" y="3605535"/>
        <a:ext cx="926510" cy="926510"/>
      </dsp:txXfrm>
    </dsp:sp>
    <dsp:sp modelId="{3D65BC2C-4A63-4E11-B023-D28B67EF3E29}">
      <dsp:nvSpPr>
        <dsp:cNvPr id="0" name=""/>
        <dsp:cNvSpPr/>
      </dsp:nvSpPr>
      <dsp:spPr>
        <a:xfrm>
          <a:off x="1447805" y="1676387"/>
          <a:ext cx="1310282" cy="1310282"/>
        </a:xfrm>
        <a:prstGeom prst="ellipse">
          <a:avLst/>
        </a:prstGeom>
        <a:solidFill>
          <a:srgbClr val="00B050">
            <a:alpha val="80000"/>
          </a:srgb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Write</a:t>
          </a:r>
          <a:endParaRPr lang="en-US" sz="2800" b="1" kern="1200" dirty="0"/>
        </a:p>
      </dsp:txBody>
      <dsp:txXfrm>
        <a:off x="1639691" y="1868273"/>
        <a:ext cx="926510" cy="926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C4F0-1BA1-4313-BC82-6134E815BB06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2B71B-19D4-4C8C-8DFB-C31583ED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0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69B0C-1191-49DC-862E-7DFE98A400F1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AFBBB-DDBB-4D93-8783-3A31FE037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1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Show them differences between pictures and print, and how books in English are read from left to right, top to bottom.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Provide them opportunities to predict what is going to happen next. Engage with them in conversations.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FBBB-DDBB-4D93-8783-3A31FE0373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Take children on </a:t>
            </a:r>
            <a:r>
              <a:rPr lang="en-US" dirty="0" err="1" smtClean="0"/>
              <a:t>neighbourhood</a:t>
            </a:r>
            <a:r>
              <a:rPr lang="en-US" dirty="0" smtClean="0"/>
              <a:t> or school walks and draw attention to purposes and meanings of signs.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FBBB-DDBB-4D93-8783-3A31FE0373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33D-3BC2-4479-8F28-56106D759865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6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79BE-3072-4899-9832-944C1697DB09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F1E9-E0A9-4365-BB14-6588207B1636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31BF-B9C7-4B13-8770-E970C02FBF98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4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236-1B9E-4FC5-BA51-29070EB8E28D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0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631C-0001-4D87-A5A0-AFFE2B657C5D}" type="datetime1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4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D2E5-3B78-4FE7-A474-D62494A7E5B3}" type="datetime1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0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6415-AF0C-44EE-A61A-8370EAF09EBB}" type="datetime1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0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B06C-06D4-475A-91FB-335BE50C9EAA}" type="datetime1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9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A581-EA20-424B-A67F-CBF6EC624F53}" type="datetime1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3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41F8-BA42-4B1A-8815-7F59C23C67F9}" type="datetime1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4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4AE9B-01F6-4CDA-B47F-5F7D6A867986}" type="datetime1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lltaskstraducoes.com.br/vdisk/29/children-reading-books-with-parents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a/url?sa=i&amp;rct=j&amp;q=&amp;esrc=s&amp;source=imgres&amp;cd=&amp;cad=rja&amp;uact=8&amp;ved=0ahUKEwifrtWto-7NAhXEPCYKHYK5AqUQjRwIBw&amp;url=https://www.sciencedaily.com/releases/2013/02/130204184718.htm&amp;psig=AFQjCNEeWqaTJqDHkqS4ahk8roSRskQoIw&amp;ust=1468424950040374" TargetMode="Externa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.gov.nl.ca/edu/earlychildhood/index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a/url?sa=i&amp;rct=j&amp;q=&amp;esrc=s&amp;source=imgres&amp;cd=&amp;cad=rja&amp;uact=8&amp;ved=0ahUKEwjogIDUqe7NAhWKNiYKHciJDX4QjRwIBw&amp;url=http://theliteracycentre.ca/child-reading-help.html&amp;psig=AFQjCNGlNY7UwH5I9qDwphCdA0udbyydKw&amp;ust=1468426641062054" TargetMode="Externa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a/url?sa=i&amp;rct=j&amp;q=&amp;esrc=s&amp;source=imgres&amp;cd=&amp;cad=rja&amp;uact=8&amp;ved=0ahUKEwjA06qPoe7NAhWIPiYKHRA4A1QQjRwIBw&amp;url=https://childcarebusinessowner.com/2012/02/13/kids-love-singing-songs/&amp;psig=AFQjCNFWrYUGyVXL6FPMRZHkBbXR5V1UtA&amp;ust=1468424349601599" TargetMode="Externa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a/url?sa=i&amp;rct=j&amp;q=&amp;esrc=s&amp;source=imgres&amp;cd=&amp;ved=0ahUKEwiHhJ-koe7NAhWEOCYKHapOD84QjRwIBw&amp;url=http://www.pbs.org/parents/education/music-arts/creating-a-musical-home-environment/&amp;psig=AFQjCNGQsI8W5IoQAuwBYZj_O_d8X4L57A&amp;ust=1468424393490982" TargetMode="Externa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Building Early Literacy Skills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657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KinderStart Parent/ Caregiver Presentation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839200" cy="5364163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3500" dirty="0"/>
              <a:t>Create individualized songs that will engage children and boost their memories. Fill your songs with people </a:t>
            </a:r>
            <a:r>
              <a:rPr lang="en-US" sz="3500" dirty="0" smtClean="0"/>
              <a:t>(family </a:t>
            </a:r>
            <a:r>
              <a:rPr lang="en-US" sz="3500" dirty="0"/>
              <a:t>members, teachers or friends), objects (clothing, furniture, cars or bikes), daily routines (brushing teeth, bedtime), and special events (holidays, birthdays) that children can connect with.</a:t>
            </a:r>
            <a:br>
              <a:rPr lang="en-US" sz="3500" dirty="0"/>
            </a:br>
            <a:endParaRPr lang="en-US" sz="35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500" dirty="0"/>
              <a:t>Sing with actions as much as possible. </a:t>
            </a:r>
            <a:br>
              <a:rPr lang="en-US" sz="3500" dirty="0"/>
            </a:br>
            <a:endParaRPr lang="en-US" sz="35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500" dirty="0"/>
              <a:t>Appreciate what they sing.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/>
              <a:t>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2590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Reading </a:t>
            </a:r>
            <a:r>
              <a:rPr lang="en-US" dirty="0"/>
              <a:t>together is one of the most important things you can do to prepare children for the transition to school.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It </a:t>
            </a:r>
            <a:r>
              <a:rPr lang="en-US" dirty="0"/>
              <a:t>helps children become familiar with print and to understand that print words have meaning.  </a:t>
            </a:r>
            <a:endParaRPr lang="en-US" dirty="0" smtClean="0"/>
          </a:p>
        </p:txBody>
      </p:sp>
      <p:pic>
        <p:nvPicPr>
          <p:cNvPr id="2050" name="Picture 2" descr="M:\STJH\Shared\ECL\Photos &amp; Images\Framework PICS\IMG_1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0"/>
            <a:ext cx="345989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763000" cy="525780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It is important to: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Know what interests your child and read accordingly.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Help </a:t>
            </a:r>
            <a:r>
              <a:rPr lang="en-US" dirty="0"/>
              <a:t>your child learn how print works. </a:t>
            </a:r>
            <a:r>
              <a:rPr lang="en-US" dirty="0" smtClean="0"/>
              <a:t>Point </a:t>
            </a:r>
            <a:r>
              <a:rPr lang="en-US" dirty="0"/>
              <a:t>to the text as you </a:t>
            </a:r>
            <a:r>
              <a:rPr lang="en-US" dirty="0" smtClean="0"/>
              <a:t>read.</a:t>
            </a:r>
            <a:endParaRPr lang="en-US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Ask </a:t>
            </a:r>
            <a:r>
              <a:rPr lang="en-US" dirty="0"/>
              <a:t>open-ended questions while reading the stories.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AutoShape 2" descr="Image result for images children reading with paren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images children reading with parent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images children reading with parents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8" descr="http://alltaskstraducoes.com.br/vdisk/29/children-reading-books-with-parents-i1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4144632" cy="23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686800" cy="6400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</a:rPr>
              <a:t>Look at the pictures together and notice expressions of characters, and expression words in the stories.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</a:rPr>
              <a:t>Discuss unfamiliar </a:t>
            </a:r>
            <a:r>
              <a:rPr lang="en-US" dirty="0" smtClean="0">
                <a:solidFill>
                  <a:prstClr val="black"/>
                </a:solidFill>
              </a:rPr>
              <a:t>words.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prstClr val="black"/>
                </a:solidFill>
              </a:rPr>
              <a:t>Encourage </a:t>
            </a:r>
            <a:r>
              <a:rPr lang="en-US" dirty="0">
                <a:solidFill>
                  <a:prstClr val="black"/>
                </a:solidFill>
              </a:rPr>
              <a:t>children to retell the stories by looking at the </a:t>
            </a:r>
            <a:r>
              <a:rPr lang="en-US" dirty="0" smtClean="0">
                <a:solidFill>
                  <a:prstClr val="black"/>
                </a:solidFill>
              </a:rPr>
              <a:t>pictures.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prstClr val="black"/>
                </a:solidFill>
              </a:rPr>
              <a:t>Act </a:t>
            </a:r>
            <a:r>
              <a:rPr lang="en-US" dirty="0">
                <a:solidFill>
                  <a:prstClr val="black"/>
                </a:solidFill>
              </a:rPr>
              <a:t>out the story while reading by using facial expressions, gestures, body movements, and </a:t>
            </a:r>
            <a:r>
              <a:rPr lang="en-US" dirty="0" smtClean="0">
                <a:solidFill>
                  <a:prstClr val="black"/>
                </a:solidFill>
              </a:rPr>
              <a:t>voices.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Visit </a:t>
            </a:r>
            <a:r>
              <a:rPr lang="en-US" dirty="0"/>
              <a:t>your local library and explore the world of books.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  <a:solidFill>
            <a:srgbClr val="33CC33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828799"/>
          </a:xfrm>
        </p:spPr>
        <p:txBody>
          <a:bodyPr/>
          <a:lstStyle/>
          <a:p>
            <a:pPr lvl="0"/>
            <a:r>
              <a:rPr lang="en-US" dirty="0" smtClean="0"/>
              <a:t>Opportunities </a:t>
            </a:r>
            <a:r>
              <a:rPr lang="en-US" dirty="0"/>
              <a:t>to scribble, paint, draw, and write help children represent their ideas and words in meaningful ways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563880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839200" cy="4267200"/>
          </a:xfrm>
        </p:spPr>
        <p:txBody>
          <a:bodyPr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dirty="0" smtClean="0"/>
              <a:t>It is important to :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Provide </a:t>
            </a:r>
            <a:r>
              <a:rPr lang="en-US" dirty="0"/>
              <a:t>opportunities to your child to </a:t>
            </a:r>
            <a:r>
              <a:rPr lang="en-US" dirty="0" smtClean="0"/>
              <a:t>scribble, </a:t>
            </a:r>
            <a:r>
              <a:rPr lang="en-US" dirty="0"/>
              <a:t>draw and </a:t>
            </a:r>
            <a:r>
              <a:rPr lang="en-US" dirty="0" err="1"/>
              <a:t>colour</a:t>
            </a:r>
            <a:r>
              <a:rPr lang="en-US" dirty="0"/>
              <a:t> using crayons, pencil, KinderStart Journal, and erase </a:t>
            </a:r>
            <a:r>
              <a:rPr lang="en-US" dirty="0" smtClean="0"/>
              <a:t>board </a:t>
            </a:r>
            <a:r>
              <a:rPr lang="en-US" dirty="0"/>
              <a:t>provided in the KinderStart bag.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Capitalize </a:t>
            </a:r>
            <a:r>
              <a:rPr lang="en-US" dirty="0"/>
              <a:t>on environmental print for early literacy development. 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Write in front of your child and talk about it. </a:t>
            </a:r>
          </a:p>
          <a:p>
            <a:pPr marL="0" lvl="0" indent="0">
              <a:spcAft>
                <a:spcPts val="1800"/>
              </a:spcAft>
              <a:buNone/>
            </a:pP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44029"/>
            <a:ext cx="5410200" cy="209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3505200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1800"/>
              </a:spcAft>
            </a:pPr>
            <a:r>
              <a:rPr lang="en-US" dirty="0"/>
              <a:t>Encourage children to create greeting cards for special occasions. Show them old cards with phrases like “Happy Birthday”, “I Love you”, and “Season’s Greetings” to copy on their cards.</a:t>
            </a:r>
          </a:p>
          <a:p>
            <a:pPr lvl="0">
              <a:spcAft>
                <a:spcPts val="1800"/>
              </a:spcAft>
            </a:pPr>
            <a:r>
              <a:rPr lang="en-US" dirty="0"/>
              <a:t>Encourage all writing efforts and display children’s writing.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3214" r="4981" b="3287"/>
          <a:stretch/>
        </p:blipFill>
        <p:spPr bwMode="auto">
          <a:xfrm>
            <a:off x="3581400" y="3478137"/>
            <a:ext cx="2724684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74862"/>
            <a:ext cx="8229600" cy="119213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Playing </a:t>
            </a:r>
            <a:r>
              <a:rPr lang="en-US" dirty="0"/>
              <a:t>is how children discover, explore and understand the world and their place in it.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194" name="Picture 2" descr="https://images.sciencedaily.com/2013/02/130204184718_1_900x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58" y="2971800"/>
            <a:ext cx="551488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763000" cy="5257800"/>
          </a:xfrm>
        </p:spPr>
        <p:txBody>
          <a:bodyPr>
            <a:noAutofit/>
          </a:bodyPr>
          <a:lstStyle/>
          <a:p>
            <a:pPr marL="0" lvl="0" indent="0">
              <a:spcAft>
                <a:spcPts val="1800"/>
              </a:spcAft>
              <a:buNone/>
            </a:pPr>
            <a:r>
              <a:rPr lang="en-US" dirty="0" smtClean="0"/>
              <a:t>It is important to:</a:t>
            </a:r>
          </a:p>
          <a:p>
            <a:pPr lvl="0">
              <a:spcAft>
                <a:spcPts val="1800"/>
              </a:spcAft>
            </a:pPr>
            <a:r>
              <a:rPr lang="en-US" dirty="0" smtClean="0"/>
              <a:t>Provide </a:t>
            </a:r>
            <a:r>
              <a:rPr lang="en-US" dirty="0"/>
              <a:t>them with resources, time, space and your company to play.</a:t>
            </a:r>
          </a:p>
          <a:p>
            <a:pPr lvl="0">
              <a:spcAft>
                <a:spcPts val="1800"/>
              </a:spcAft>
            </a:pPr>
            <a:r>
              <a:rPr lang="en-US" dirty="0"/>
              <a:t>Provide opportunities to your child for various types of play- indoor, outdoor, solitary, group, dramatic, physical, constructive, creative, and games with rules.</a:t>
            </a:r>
          </a:p>
          <a:p>
            <a:pPr lvl="0">
              <a:spcAft>
                <a:spcPts val="1800"/>
              </a:spcAft>
            </a:pPr>
            <a:r>
              <a:rPr lang="en-US" dirty="0"/>
              <a:t>Encourage your child to use the resources provided in the bag- the play item, crayons, clay, paints, construction paper, activity/craft mat.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2438400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1800"/>
              </a:spcAft>
            </a:pPr>
            <a:r>
              <a:rPr lang="en-US" dirty="0"/>
              <a:t>Acknowledge and praise your child’s creative work and post it for everyone to see. </a:t>
            </a:r>
          </a:p>
          <a:p>
            <a:pPr lvl="0">
              <a:spcAft>
                <a:spcPts val="1800"/>
              </a:spcAft>
            </a:pPr>
            <a:r>
              <a:rPr lang="en-US" dirty="0"/>
              <a:t>Be active and  explore interesting and fun ways to play with your.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96427"/>
            <a:ext cx="2895600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r>
              <a:rPr lang="en-US" b="1" dirty="0" smtClean="0"/>
              <a:t>Early Literacy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610600" cy="4724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Early Literacy begins at birth and quickly expands within the first six years.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includes the knowledge necessary to learn </a:t>
            </a:r>
            <a:r>
              <a:rPr lang="en-US" dirty="0" smtClean="0"/>
              <a:t>to:</a:t>
            </a:r>
          </a:p>
          <a:p>
            <a:r>
              <a:rPr lang="en-US" dirty="0" smtClean="0"/>
              <a:t>Communicate</a:t>
            </a:r>
          </a:p>
          <a:p>
            <a:r>
              <a:rPr lang="en-US" dirty="0" smtClean="0"/>
              <a:t>Read</a:t>
            </a:r>
          </a:p>
          <a:p>
            <a:r>
              <a:rPr lang="en-US" dirty="0" smtClean="0"/>
              <a:t>Write</a:t>
            </a:r>
          </a:p>
          <a:p>
            <a:r>
              <a:rPr lang="en-US" dirty="0" smtClean="0"/>
              <a:t>Think</a:t>
            </a:r>
          </a:p>
          <a:p>
            <a:r>
              <a:rPr lang="en-US" dirty="0" smtClean="0"/>
              <a:t>Explore, and </a:t>
            </a:r>
          </a:p>
          <a:p>
            <a:r>
              <a:rPr lang="en-US" dirty="0" smtClean="0"/>
              <a:t>Solve problems </a:t>
            </a:r>
            <a:endParaRPr lang="en-US" dirty="0"/>
          </a:p>
        </p:txBody>
      </p:sp>
      <p:pic>
        <p:nvPicPr>
          <p:cNvPr id="1027" name="Picture 3" descr="M:\STJH\Shared\ECL\Photos &amp; Images\Framework PICS\Framework 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237674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For more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Please visit-</a:t>
            </a:r>
            <a:br>
              <a:rPr lang="en-US" dirty="0" smtClean="0"/>
            </a:br>
            <a:endParaRPr lang="en-US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0C0"/>
                </a:solidFill>
                <a:hlinkClick r:id="rId2"/>
              </a:rPr>
              <a:t>http://</a:t>
            </a:r>
            <a:r>
              <a:rPr lang="en-US" altLang="en-US" sz="3200" dirty="0" smtClean="0">
                <a:solidFill>
                  <a:srgbClr val="0070C0"/>
                </a:solidFill>
                <a:hlinkClick r:id="rId2"/>
              </a:rPr>
              <a:t>www.ed.gov.nl.ca/edu/earlychildhood/index.html</a:t>
            </a:r>
            <a:r>
              <a:rPr lang="en-US" altLang="en-US" sz="3200" dirty="0" smtClean="0">
                <a:solidFill>
                  <a:srgbClr val="0070C0"/>
                </a:solidFill>
              </a:rPr>
              <a:t>  </a:t>
            </a:r>
            <a:br>
              <a:rPr lang="en-US" altLang="en-US" sz="3200" dirty="0" smtClean="0">
                <a:solidFill>
                  <a:srgbClr val="0070C0"/>
                </a:solidFill>
              </a:rPr>
            </a:br>
            <a:endParaRPr lang="en-US" altLang="en-US" sz="3200" dirty="0" smtClean="0">
              <a:solidFill>
                <a:srgbClr val="0070C0"/>
              </a:solidFill>
            </a:endParaRPr>
          </a:p>
          <a:p>
            <a:pPr marL="0" lvl="1" indent="0">
              <a:buNone/>
            </a:pPr>
            <a:endParaRPr lang="en-US" altLang="en-US" sz="3200" dirty="0"/>
          </a:p>
          <a:p>
            <a:pPr marL="0" lvl="1" indent="0">
              <a:buNone/>
            </a:pPr>
            <a:endParaRPr lang="en-US" altLang="en-US" sz="32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Thank you for your time.</a:t>
            </a:r>
            <a:endParaRPr lang="en-US" b="1" dirty="0"/>
          </a:p>
        </p:txBody>
      </p:sp>
      <p:pic>
        <p:nvPicPr>
          <p:cNvPr id="1026" name="Picture 2" descr="M:\STJH\Shared\ECL\Photos &amp; Images\Framework PICS\August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508250" cy="37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Autofit/>
          </a:bodyPr>
          <a:lstStyle/>
          <a:p>
            <a:r>
              <a:rPr lang="en-US" b="1" dirty="0" smtClean="0"/>
              <a:t>Basic Early Literacy Skills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86800" cy="51054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Print Motivation:  </a:t>
            </a:r>
            <a:r>
              <a:rPr lang="en-US" dirty="0" smtClean="0"/>
              <a:t>an </a:t>
            </a:r>
            <a:r>
              <a:rPr lang="en-US" dirty="0"/>
              <a:t>interest in and an enjoyment of </a:t>
            </a:r>
            <a:r>
              <a:rPr lang="en-US" dirty="0" smtClean="0"/>
              <a:t>books</a:t>
            </a:r>
            <a:br>
              <a:rPr lang="en-US" dirty="0" smtClean="0"/>
            </a:b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Print Awareness:  </a:t>
            </a:r>
            <a:r>
              <a:rPr lang="en-US" dirty="0"/>
              <a:t>notice printed words everywhere, know how to handle a book and how to follow the words on a </a:t>
            </a:r>
            <a:r>
              <a:rPr lang="en-US" dirty="0" smtClean="0"/>
              <a:t>page</a:t>
            </a:r>
            <a:br>
              <a:rPr lang="en-US" dirty="0" smtClean="0"/>
            </a:br>
            <a:endParaRPr lang="en-US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Narrative </a:t>
            </a:r>
            <a:r>
              <a:rPr lang="en-US" b="1" dirty="0"/>
              <a:t>Skills: </a:t>
            </a:r>
            <a:r>
              <a:rPr lang="en-US" dirty="0" smtClean="0"/>
              <a:t>ability </a:t>
            </a:r>
            <a:r>
              <a:rPr lang="en-US" dirty="0"/>
              <a:t>to describe things and events and tell stories in </a:t>
            </a:r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4114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Phonological Awareness:  </a:t>
            </a:r>
            <a:r>
              <a:rPr lang="en-US" dirty="0"/>
              <a:t>ability to hear and manipulate the smaller sounds in </a:t>
            </a:r>
            <a:r>
              <a:rPr lang="en-US" dirty="0" smtClean="0"/>
              <a:t>words</a:t>
            </a:r>
            <a:br>
              <a:rPr lang="en-US" dirty="0" smtClean="0"/>
            </a:b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Letter Knowledge: </a:t>
            </a:r>
            <a:r>
              <a:rPr lang="en-US" dirty="0" smtClean="0"/>
              <a:t>knowing </a:t>
            </a:r>
            <a:r>
              <a:rPr lang="en-US" dirty="0"/>
              <a:t>that letters look different from each other and have different names and </a:t>
            </a:r>
            <a:r>
              <a:rPr lang="en-US" dirty="0" smtClean="0"/>
              <a:t>sounds</a:t>
            </a:r>
            <a:br>
              <a:rPr lang="en-US" dirty="0" smtClean="0"/>
            </a:b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Vocabulary: </a:t>
            </a:r>
            <a:r>
              <a:rPr lang="en-US" dirty="0"/>
              <a:t>knowing many different words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12292" name="Picture 4" descr="http://theliteracycentre.ca/images/services/Pre-Literacy%20Skills%20Development%20Servic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15365"/>
            <a:ext cx="4099133" cy="22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Autofit/>
          </a:bodyPr>
          <a:lstStyle/>
          <a:p>
            <a:r>
              <a:rPr lang="en-US" b="1" dirty="0" smtClean="0"/>
              <a:t>Building Early Literacy Skills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950021"/>
              </p:ext>
            </p:extLst>
          </p:nvPr>
        </p:nvGraphicFramePr>
        <p:xfrm>
          <a:off x="609600" y="1371600"/>
          <a:ext cx="7924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563562"/>
          </a:xfrm>
          <a:solidFill>
            <a:srgbClr val="FF66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2590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Talking </a:t>
            </a:r>
            <a:r>
              <a:rPr lang="en-US" dirty="0"/>
              <a:t>is how children learn spoken language.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 smtClean="0"/>
              <a:t>With </a:t>
            </a:r>
            <a:r>
              <a:rPr lang="en-US" dirty="0"/>
              <a:t>lots of opportunity to hear and speak language and/or to communicate in non-verbal ways, children learn important things about the world around them.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9938" r="3928"/>
          <a:stretch/>
        </p:blipFill>
        <p:spPr bwMode="auto">
          <a:xfrm>
            <a:off x="5473580" y="3914777"/>
            <a:ext cx="2495373" cy="294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610600" cy="5867400"/>
          </a:xfrm>
        </p:spPr>
        <p:txBody>
          <a:bodyPr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dirty="0"/>
              <a:t>It is important to: 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Introduce new words.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Expand on what your child says. 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Talk coupled with reading, or read to initiate talk or discussion. 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Have time to talk to your children every day. Make sure you respond to them.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Indulge in pretend play with </a:t>
            </a:r>
            <a:r>
              <a:rPr lang="en-US" dirty="0" smtClean="0"/>
              <a:t>children. Encourage </a:t>
            </a:r>
            <a:r>
              <a:rPr lang="en-US" dirty="0"/>
              <a:t>them to act out someone.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0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236219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Singing </a:t>
            </a:r>
            <a:r>
              <a:rPr lang="en-US" dirty="0"/>
              <a:t>and rhyming help children hear the smaller sounds in words.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It </a:t>
            </a:r>
            <a:r>
              <a:rPr lang="en-US" dirty="0"/>
              <a:t>is also fun and engaging way to learn language, communicate and express oneself.</a:t>
            </a:r>
          </a:p>
          <a:p>
            <a:endParaRPr lang="en-US" dirty="0"/>
          </a:p>
        </p:txBody>
      </p:sp>
      <p:pic>
        <p:nvPicPr>
          <p:cNvPr id="4098" name="Picture 2" descr="https://childcarebusinessnews.files.wordpress.com/2012/02/songs.jpg?w=5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33683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35814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It is important to: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Sing, dance and clap as you enjoy the singing activities for each book.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Adjust the speed and volume to fit their abilities when you sing with young children.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Introduce and talk about new words in song lyrics and talk about what they mean.</a:t>
            </a:r>
          </a:p>
        </p:txBody>
      </p:sp>
      <p:pic>
        <p:nvPicPr>
          <p:cNvPr id="5122" name="Picture 2" descr="http://www.pbs.org/parents/education/files/2012/02/467x267-bangingpotsandpans-t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63" y="44196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730</Words>
  <Application>Microsoft Macintosh PowerPoint</Application>
  <PresentationFormat>On-screen Show (4:3)</PresentationFormat>
  <Paragraphs>102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Building Early Literacy Skills</vt:lpstr>
      <vt:lpstr>Early Literacy</vt:lpstr>
      <vt:lpstr>Basic Early Literacy Skills</vt:lpstr>
      <vt:lpstr>PowerPoint Presentation</vt:lpstr>
      <vt:lpstr>Building Early Literacy Skills</vt:lpstr>
      <vt:lpstr>Talk</vt:lpstr>
      <vt:lpstr>PowerPoint Presentation</vt:lpstr>
      <vt:lpstr>Sing</vt:lpstr>
      <vt:lpstr>PowerPoint Presentation</vt:lpstr>
      <vt:lpstr>PowerPoint Presentation</vt:lpstr>
      <vt:lpstr>Read</vt:lpstr>
      <vt:lpstr>PowerPoint Presentation</vt:lpstr>
      <vt:lpstr>PowerPoint Presentation</vt:lpstr>
      <vt:lpstr>Write</vt:lpstr>
      <vt:lpstr>PowerPoint Presentation</vt:lpstr>
      <vt:lpstr>PowerPoint Presentation</vt:lpstr>
      <vt:lpstr>Play</vt:lpstr>
      <vt:lpstr>PowerPoint Presentation</vt:lpstr>
      <vt:lpstr>PowerPoint Presentation</vt:lpstr>
      <vt:lpstr>For more information</vt:lpstr>
      <vt:lpstr>Thank you for your time.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Literacy Skills</dc:title>
  <dc:creator>Kaur, Jaspreet</dc:creator>
  <cp:lastModifiedBy>Peter Hackett</cp:lastModifiedBy>
  <cp:revision>44</cp:revision>
  <dcterms:created xsi:type="dcterms:W3CDTF">2006-08-16T00:00:00Z</dcterms:created>
  <dcterms:modified xsi:type="dcterms:W3CDTF">2018-05-03T16:03:42Z</dcterms:modified>
</cp:coreProperties>
</file>